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7"/>
  </p:notesMasterIdLst>
  <p:handoutMasterIdLst>
    <p:handoutMasterId r:id="rId28"/>
  </p:handoutMasterIdLst>
  <p:sldIdLst>
    <p:sldId id="292" r:id="rId4"/>
    <p:sldId id="293" r:id="rId5"/>
    <p:sldId id="294" r:id="rId6"/>
    <p:sldId id="295" r:id="rId7"/>
    <p:sldId id="318" r:id="rId8"/>
    <p:sldId id="319" r:id="rId9"/>
    <p:sldId id="313" r:id="rId10"/>
    <p:sldId id="298" r:id="rId11"/>
    <p:sldId id="320" r:id="rId12"/>
    <p:sldId id="297" r:id="rId13"/>
    <p:sldId id="310" r:id="rId14"/>
    <p:sldId id="312" r:id="rId15"/>
    <p:sldId id="304" r:id="rId16"/>
    <p:sldId id="299" r:id="rId17"/>
    <p:sldId id="300" r:id="rId18"/>
    <p:sldId id="301" r:id="rId19"/>
    <p:sldId id="302" r:id="rId20"/>
    <p:sldId id="303" r:id="rId21"/>
    <p:sldId id="305" r:id="rId22"/>
    <p:sldId id="321" r:id="rId23"/>
    <p:sldId id="306" r:id="rId24"/>
    <p:sldId id="307" r:id="rId25"/>
    <p:sldId id="308" r:id="rId26"/>
  </p:sldIdLst>
  <p:sldSz cx="9144000" cy="6858000" type="screen4x3"/>
  <p:notesSz cx="6797675" cy="9872663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57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80251" autoAdjust="0"/>
  </p:normalViewPr>
  <p:slideViewPr>
    <p:cSldViewPr>
      <p:cViewPr varScale="1">
        <p:scale>
          <a:sx n="89" d="100"/>
          <a:sy n="89" d="100"/>
        </p:scale>
        <p:origin x="11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="" xmlns:a16="http://schemas.microsoft.com/office/drawing/2014/main" id="{01A4BB2D-2AA5-4F63-8FD8-183B5241E2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="" xmlns:a16="http://schemas.microsoft.com/office/drawing/2014/main" id="{45FB459B-626F-42F7-BEE6-384DD38ACF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194C591-B94A-48A2-8A38-4A37972B9CB9}" type="datetimeFigureOut">
              <a:rPr lang="nb-NO"/>
              <a:pPr>
                <a:defRPr/>
              </a:pPr>
              <a:t>02.02.2018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="" xmlns:a16="http://schemas.microsoft.com/office/drawing/2014/main" id="{46D31788-3B43-40E4-A56A-65DFFE277F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="" xmlns:a16="http://schemas.microsoft.com/office/drawing/2014/main" id="{3E3A8A41-A872-4461-BE1B-3E132D7397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D2A43EE-689D-4517-942F-FB8F4D0C76B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6308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="" xmlns:a16="http://schemas.microsoft.com/office/drawing/2014/main" id="{F177F183-825F-43BA-9C07-CAAC8C5543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="" xmlns:a16="http://schemas.microsoft.com/office/drawing/2014/main" id="{137A9555-6789-451A-A233-EDF95552222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A4CF93D-21D9-47A8-BF60-9BBD40AF80BF}" type="datetimeFigureOut">
              <a:rPr lang="nb-NO"/>
              <a:pPr>
                <a:defRPr/>
              </a:pPr>
              <a:t>02.02.2018</a:t>
            </a:fld>
            <a:endParaRPr lang="nb-NO"/>
          </a:p>
        </p:txBody>
      </p:sp>
      <p:sp>
        <p:nvSpPr>
          <p:cNvPr id="4" name="Plassholder for lysbilde 3">
            <a:extLst>
              <a:ext uri="{FF2B5EF4-FFF2-40B4-BE49-F238E27FC236}">
                <a16:creationId xmlns="" xmlns:a16="http://schemas.microsoft.com/office/drawing/2014/main" id="{3F11BA9B-396D-4AFD-BE6F-763EE17A2D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>
            <a:extLst>
              <a:ext uri="{FF2B5EF4-FFF2-40B4-BE49-F238E27FC236}">
                <a16:creationId xmlns="" xmlns:a16="http://schemas.microsoft.com/office/drawing/2014/main" id="{647170F2-BB9D-4596-892E-97A27950EA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="" xmlns:a16="http://schemas.microsoft.com/office/drawing/2014/main" id="{603368F2-14B2-4D66-B01F-0D09281266E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="" xmlns:a16="http://schemas.microsoft.com/office/drawing/2014/main" id="{F6667670-B509-4D46-A0E9-E7FBE64D53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EE2C937-0F9D-47E1-A670-74E2D5EDCBD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54495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2C937-0F9D-47E1-A670-74E2D5EDCBDA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5469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2C937-0F9D-47E1-A670-74E2D5EDCBDA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1404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2C937-0F9D-47E1-A670-74E2D5EDCBDA}" type="slidenum">
              <a:rPr lang="nb-NO"/>
              <a:pPr>
                <a:defRPr/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5331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80639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93143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69703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4334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3">
            <a:extLst>
              <a:ext uri="{FF2B5EF4-FFF2-40B4-BE49-F238E27FC236}">
                <a16:creationId xmlns="" xmlns:a16="http://schemas.microsoft.com/office/drawing/2014/main" id="{D54E9DA3-293C-4CC2-867E-0556C84928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152E9F7F-C9D0-42EB-8E7F-AEB545A7294A}" type="datetimeFigureOut">
              <a:rPr lang="nb-NO" altLang="nb-NO"/>
              <a:pPr>
                <a:defRPr/>
              </a:pPr>
              <a:t>02.02.2018</a:t>
            </a:fld>
            <a:endParaRPr lang="nb-NO" altLang="nb-NO"/>
          </a:p>
        </p:txBody>
      </p:sp>
      <p:sp>
        <p:nvSpPr>
          <p:cNvPr id="8" name="Plassholder for bunntekst 4">
            <a:extLst>
              <a:ext uri="{FF2B5EF4-FFF2-40B4-BE49-F238E27FC236}">
                <a16:creationId xmlns="" xmlns:a16="http://schemas.microsoft.com/office/drawing/2014/main" id="{D97DC45B-9332-48AA-904E-D29514F9D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>
            <a:extLst>
              <a:ext uri="{FF2B5EF4-FFF2-40B4-BE49-F238E27FC236}">
                <a16:creationId xmlns="" xmlns:a16="http://schemas.microsoft.com/office/drawing/2014/main" id="{B0954718-5B5B-43FF-A97D-506EE38C4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EDF21E9-206F-4B51-9719-D7D1110BC2AF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8748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4255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603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2775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700808"/>
            <a:ext cx="5111750" cy="442535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008313" cy="44253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33343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65413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>
            <a:extLst>
              <a:ext uri="{FF2B5EF4-FFF2-40B4-BE49-F238E27FC236}">
                <a16:creationId xmlns="" xmlns:a16="http://schemas.microsoft.com/office/drawing/2014/main" id="{67C20D25-2138-4E88-8F0C-04D7AB8082D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08175" y="274638"/>
            <a:ext cx="6048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27" name="Plassholder for tekst 2">
            <a:extLst>
              <a:ext uri="{FF2B5EF4-FFF2-40B4-BE49-F238E27FC236}">
                <a16:creationId xmlns="" xmlns:a16="http://schemas.microsoft.com/office/drawing/2014/main" id="{5133CBF5-FA23-44B2-B040-3E74E9D6FB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pic>
        <p:nvPicPr>
          <p:cNvPr id="1028" name="Bilde 6">
            <a:extLst>
              <a:ext uri="{FF2B5EF4-FFF2-40B4-BE49-F238E27FC236}">
                <a16:creationId xmlns="" xmlns:a16="http://schemas.microsoft.com/office/drawing/2014/main" id="{694620CB-CEDF-45A6-9D46-ED84E9710DE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5" y="404813"/>
            <a:ext cx="6143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Bilde 8" descr="1_1_3_DNB_RGB_gradient150x77pix.JPG">
            <a:extLst>
              <a:ext uri="{FF2B5EF4-FFF2-40B4-BE49-F238E27FC236}">
                <a16:creationId xmlns="" xmlns:a16="http://schemas.microsoft.com/office/drawing/2014/main" id="{302DC307-95DD-492D-BCB9-D887FAC2B29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6262688"/>
            <a:ext cx="7921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7" r:id="rId5"/>
    <p:sldLayoutId id="2147483753" r:id="rId6"/>
    <p:sldLayoutId id="2147483754" r:id="rId7"/>
    <p:sldLayoutId id="2147483755" r:id="rId8"/>
    <p:sldLayoutId id="2147483756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Vegar@skiskyting.no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tel 3">
            <a:extLst>
              <a:ext uri="{FF2B5EF4-FFF2-40B4-BE49-F238E27FC236}">
                <a16:creationId xmlns="" xmlns:a16="http://schemas.microsoft.com/office/drawing/2014/main" id="{92CB54A1-88BC-45EB-962D-41804E5E51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75" y="1333500"/>
            <a:ext cx="7772400" cy="1470025"/>
          </a:xfrm>
        </p:spPr>
        <p:txBody>
          <a:bodyPr/>
          <a:lstStyle/>
          <a:p>
            <a:r>
              <a:rPr lang="nb-NO" altLang="nb-NO" sz="3200" dirty="0">
                <a:ea typeface="ＭＳ Ｐゴシック" panose="020B0600070205080204" pitchFamily="34" charset="-128"/>
              </a:rPr>
              <a:t>VELKOMMEN TIL SIMOSTRANDA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="" xmlns:a16="http://schemas.microsoft.com/office/drawing/2014/main" id="{7AECE6F1-DC47-4A94-B2E2-CC922F252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875" y="3228975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rgbClr val="000000"/>
                </a:solidFill>
                <a:ea typeface="+mn-ea"/>
              </a:rPr>
              <a:t>NM JUNIOR</a:t>
            </a:r>
            <a:endParaRPr lang="nb-NO" sz="2800" dirty="0">
              <a:solidFill>
                <a:srgbClr val="000000"/>
              </a:solidFill>
              <a:ea typeface="+mn-ea"/>
            </a:endParaRPr>
          </a:p>
          <a:p>
            <a:pPr>
              <a:buFont typeface="Arial" charset="0"/>
              <a:buNone/>
              <a:defRPr/>
            </a:pPr>
            <a:r>
              <a:rPr lang="en-US" sz="2800" dirty="0">
                <a:solidFill>
                  <a:srgbClr val="000000"/>
                </a:solidFill>
                <a:ea typeface="+mn-ea"/>
              </a:rPr>
              <a:t>DNB CUP 4</a:t>
            </a:r>
            <a:r>
              <a:rPr lang="en-US" dirty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/>
            </a:r>
            <a:br>
              <a:rPr lang="en-US" dirty="0">
                <a:solidFill>
                  <a:schemeClr val="tx1"/>
                </a:solidFill>
                <a:latin typeface="+mn-ea"/>
                <a:ea typeface="+mn-ea"/>
                <a:cs typeface="+mn-ea"/>
              </a:rPr>
            </a:br>
            <a:r>
              <a:rPr lang="en-US" sz="2800" dirty="0">
                <a:solidFill>
                  <a:srgbClr val="000000"/>
                </a:solidFill>
                <a:ea typeface="+mn-ea"/>
              </a:rPr>
              <a:t>JUNIOR CUP 2</a:t>
            </a:r>
          </a:p>
        </p:txBody>
      </p:sp>
      <p:pic>
        <p:nvPicPr>
          <p:cNvPr id="6148" name="Bilde 5">
            <a:extLst>
              <a:ext uri="{FF2B5EF4-FFF2-40B4-BE49-F238E27FC236}">
                <a16:creationId xmlns="" xmlns:a16="http://schemas.microsoft.com/office/drawing/2014/main" id="{1900070C-31B8-4622-B24E-2AF801E32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404813"/>
            <a:ext cx="12700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tel 1">
            <a:extLst>
              <a:ext uri="{FF2B5EF4-FFF2-40B4-BE49-F238E27FC236}">
                <a16:creationId xmlns="" xmlns:a16="http://schemas.microsoft.com/office/drawing/2014/main" id="{0727594F-6C8F-456B-BBF0-4C809FF30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3200" dirty="0">
                <a:ea typeface="ＭＳ Ｐゴシック" panose="020B0600070205080204" pitchFamily="34" charset="-128"/>
              </a:rPr>
              <a:t>TIDSPROGRAM – Fredag</a:t>
            </a:r>
            <a:r>
              <a:rPr lang="en-US" dirty="0">
                <a:latin typeface="ＭＳ Ｐゴシック"/>
              </a:rPr>
              <a:t/>
            </a:r>
            <a:br>
              <a:rPr lang="en-US" dirty="0">
                <a:latin typeface="ＭＳ Ｐゴシック"/>
              </a:rPr>
            </a:br>
            <a:r>
              <a:rPr lang="nb-NO" altLang="nb-NO" sz="3200" dirty="0">
                <a:ea typeface="ＭＳ Ｐゴシック" panose="020B0600070205080204" pitchFamily="34" charset="-128"/>
              </a:rPr>
              <a:t>Fellesstart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="" xmlns:a16="http://schemas.microsoft.com/office/drawing/2014/main" id="{1D0A0D84-435E-4509-84C9-E2A4A5A5A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80" y="404813"/>
            <a:ext cx="1268078" cy="15363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11FCF43-CE6F-40C5-BF15-762E5E9DAC65}"/>
              </a:ext>
            </a:extLst>
          </p:cNvPr>
          <p:cNvSpPr txBox="1"/>
          <p:nvPr/>
        </p:nvSpPr>
        <p:spPr>
          <a:xfrm>
            <a:off x="962025" y="4914900"/>
            <a:ext cx="5674796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dirty="0"/>
              <a:t>Rennkontoret er åpent:</a:t>
            </a:r>
            <a:r>
              <a:rPr lang="en-US" dirty="0"/>
              <a:t>​</a:t>
            </a:r>
            <a:r>
              <a:rPr lang="en-US" dirty="0">
                <a:latin typeface="ＭＳ Ｐゴシック"/>
              </a:rPr>
              <a:t> 07:00 - 18:00</a:t>
            </a:r>
            <a:r>
              <a:rPr lang="en-US" dirty="0">
                <a:cs typeface="Arial"/>
              </a:rPr>
              <a:t> </a:t>
            </a:r>
            <a:r>
              <a:rPr lang="nb-NO" dirty="0">
                <a:cs typeface="Arial"/>
              </a:rPr>
              <a:t>​</a:t>
            </a:r>
            <a:endParaRPr lang="en-US" dirty="0">
              <a:cs typeface="Arial"/>
            </a:endParaRPr>
          </a:p>
          <a:p>
            <a:pPr>
              <a:buChar char="•"/>
            </a:pPr>
            <a:endParaRPr lang="en-US" dirty="0">
              <a:cs typeface="Arial"/>
            </a:endParaRP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67ADC11-15E2-4103-BD45-C44C291A283E}"/>
              </a:ext>
            </a:extLst>
          </p:cNvPr>
          <p:cNvSpPr txBox="1"/>
          <p:nvPr/>
        </p:nvSpPr>
        <p:spPr>
          <a:xfrm>
            <a:off x="933450" y="1905458"/>
            <a:ext cx="7618413" cy="397031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  <a:p>
            <a:r>
              <a:rPr lang="en-US" dirty="0">
                <a:cs typeface="Arial"/>
              </a:rPr>
              <a:t>07:45 - 08:30      </a:t>
            </a:r>
            <a:r>
              <a:rPr lang="en-US" dirty="0" smtClean="0">
                <a:cs typeface="Arial"/>
              </a:rPr>
              <a:t>	</a:t>
            </a:r>
            <a:r>
              <a:rPr lang="en-US" dirty="0" err="1" smtClean="0">
                <a:cs typeface="Arial"/>
              </a:rPr>
              <a:t>Innskyting</a:t>
            </a:r>
            <a:r>
              <a:rPr lang="en-US" dirty="0" smtClean="0">
                <a:cs typeface="Arial"/>
              </a:rPr>
              <a:t> </a:t>
            </a:r>
            <a:r>
              <a:rPr lang="en-US" dirty="0">
                <a:cs typeface="Arial"/>
              </a:rPr>
              <a:t>(</a:t>
            </a:r>
            <a:r>
              <a:rPr lang="en-US" dirty="0" err="1">
                <a:cs typeface="Arial"/>
              </a:rPr>
              <a:t>Pulje</a:t>
            </a:r>
            <a:r>
              <a:rPr lang="en-US" dirty="0">
                <a:cs typeface="Arial"/>
              </a:rPr>
              <a:t> 1) </a:t>
            </a:r>
          </a:p>
          <a:p>
            <a:r>
              <a:rPr lang="en-US" dirty="0">
                <a:cs typeface="Arial"/>
              </a:rPr>
              <a:t>08:45       </a:t>
            </a:r>
            <a:r>
              <a:rPr lang="en-US" dirty="0" smtClean="0">
                <a:cs typeface="Arial"/>
              </a:rPr>
              <a:t>	M </a:t>
            </a:r>
            <a:r>
              <a:rPr lang="en-US" dirty="0">
                <a:cs typeface="Arial"/>
              </a:rPr>
              <a:t>sr., K sr., M20/21 </a:t>
            </a:r>
          </a:p>
          <a:p>
            <a:endParaRPr lang="en-US" dirty="0">
              <a:cs typeface="Arial"/>
            </a:endParaRPr>
          </a:p>
          <a:p>
            <a:r>
              <a:rPr lang="en-US" dirty="0" smtClean="0">
                <a:cs typeface="Arial"/>
              </a:rPr>
              <a:t>11:10 </a:t>
            </a:r>
            <a:r>
              <a:rPr lang="en-US" dirty="0">
                <a:cs typeface="Arial"/>
              </a:rPr>
              <a:t>- </a:t>
            </a:r>
            <a:r>
              <a:rPr lang="en-US" dirty="0" smtClean="0">
                <a:cs typeface="Arial"/>
              </a:rPr>
              <a:t>11:55</a:t>
            </a:r>
            <a:r>
              <a:rPr lang="en-US" dirty="0">
                <a:cs typeface="Arial"/>
              </a:rPr>
              <a:t>       </a:t>
            </a:r>
            <a:r>
              <a:rPr lang="en-US" dirty="0" smtClean="0">
                <a:cs typeface="Arial"/>
              </a:rPr>
              <a:t>	</a:t>
            </a:r>
            <a:r>
              <a:rPr lang="en-US" dirty="0" err="1" smtClean="0">
                <a:cs typeface="Arial"/>
              </a:rPr>
              <a:t>Innskyting</a:t>
            </a:r>
            <a:r>
              <a:rPr lang="en-US" dirty="0" smtClean="0">
                <a:cs typeface="Arial"/>
              </a:rPr>
              <a:t> </a:t>
            </a:r>
            <a:r>
              <a:rPr lang="en-US" dirty="0">
                <a:cs typeface="Arial"/>
              </a:rPr>
              <a:t>(</a:t>
            </a:r>
            <a:r>
              <a:rPr lang="en-US" dirty="0" err="1">
                <a:cs typeface="Arial"/>
              </a:rPr>
              <a:t>Pulje</a:t>
            </a:r>
            <a:r>
              <a:rPr lang="en-US" dirty="0">
                <a:cs typeface="Arial"/>
              </a:rPr>
              <a:t> 2)  </a:t>
            </a:r>
          </a:p>
          <a:p>
            <a:r>
              <a:rPr lang="en-US" dirty="0" smtClean="0">
                <a:cs typeface="Arial"/>
              </a:rPr>
              <a:t>12:10 	</a:t>
            </a:r>
            <a:r>
              <a:rPr lang="en-US" dirty="0">
                <a:cs typeface="Arial"/>
              </a:rPr>
              <a:t>       </a:t>
            </a:r>
            <a:r>
              <a:rPr lang="en-US" dirty="0" smtClean="0">
                <a:cs typeface="Arial"/>
              </a:rPr>
              <a:t>	K19</a:t>
            </a:r>
            <a:r>
              <a:rPr lang="en-US" dirty="0">
                <a:cs typeface="Arial"/>
              </a:rPr>
              <a:t>, K18, </a:t>
            </a:r>
            <a:r>
              <a:rPr lang="en-US" dirty="0" smtClean="0">
                <a:cs typeface="Arial"/>
              </a:rPr>
              <a:t>K17, K20-21</a:t>
            </a:r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                                        </a:t>
            </a:r>
            <a:endParaRPr lang="en-US" dirty="0"/>
          </a:p>
          <a:p>
            <a:r>
              <a:rPr lang="en-US" dirty="0" smtClean="0">
                <a:cs typeface="Arial"/>
              </a:rPr>
              <a:t>14:50 </a:t>
            </a:r>
            <a:r>
              <a:rPr lang="en-US" dirty="0">
                <a:cs typeface="Arial"/>
              </a:rPr>
              <a:t>– </a:t>
            </a:r>
            <a:r>
              <a:rPr lang="en-US" dirty="0" smtClean="0">
                <a:cs typeface="Arial"/>
              </a:rPr>
              <a:t>15:50</a:t>
            </a:r>
            <a:r>
              <a:rPr lang="en-US" dirty="0">
                <a:cs typeface="Arial"/>
              </a:rPr>
              <a:t>       </a:t>
            </a:r>
            <a:r>
              <a:rPr lang="en-US" dirty="0" err="1">
                <a:cs typeface="Arial"/>
              </a:rPr>
              <a:t>Innskyting</a:t>
            </a:r>
            <a:r>
              <a:rPr lang="en-US" dirty="0">
                <a:cs typeface="Arial"/>
              </a:rPr>
              <a:t> (</a:t>
            </a:r>
            <a:r>
              <a:rPr lang="en-US" dirty="0" err="1">
                <a:cs typeface="Arial"/>
              </a:rPr>
              <a:t>Pulje</a:t>
            </a:r>
            <a:r>
              <a:rPr lang="en-US" dirty="0">
                <a:cs typeface="Arial"/>
              </a:rPr>
              <a:t> 3)  </a:t>
            </a:r>
          </a:p>
          <a:p>
            <a:r>
              <a:rPr lang="en-US" dirty="0" smtClean="0">
                <a:cs typeface="Arial"/>
              </a:rPr>
              <a:t>16:05</a:t>
            </a:r>
            <a:r>
              <a:rPr lang="en-US" dirty="0">
                <a:cs typeface="Arial"/>
              </a:rPr>
              <a:t>       </a:t>
            </a:r>
            <a:r>
              <a:rPr lang="en-US" dirty="0" smtClean="0">
                <a:cs typeface="Arial"/>
              </a:rPr>
              <a:t>	M19</a:t>
            </a:r>
            <a:r>
              <a:rPr lang="en-US" dirty="0">
                <a:cs typeface="Arial"/>
              </a:rPr>
              <a:t>, M18, M17         </a:t>
            </a:r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tel 1">
            <a:extLst>
              <a:ext uri="{FF2B5EF4-FFF2-40B4-BE49-F238E27FC236}">
                <a16:creationId xmlns="" xmlns:a16="http://schemas.microsoft.com/office/drawing/2014/main" id="{0727594F-6C8F-456B-BBF0-4C809FF30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3200" dirty="0">
                <a:ea typeface="ＭＳ Ｐゴシック" panose="020B0600070205080204" pitchFamily="34" charset="-128"/>
              </a:rPr>
              <a:t>TIDSPROGRAM - Lørdag</a:t>
            </a:r>
            <a:r>
              <a:rPr lang="en-US" dirty="0">
                <a:latin typeface="ＭＳ Ｐゴシック"/>
              </a:rPr>
              <a:t/>
            </a:r>
            <a:br>
              <a:rPr lang="en-US" dirty="0">
                <a:latin typeface="ＭＳ Ｐゴシック"/>
              </a:rPr>
            </a:br>
            <a:r>
              <a:rPr lang="nb-NO" altLang="nb-NO" sz="3200" dirty="0">
                <a:ea typeface="ＭＳ Ｐゴシック" panose="020B0600070205080204" pitchFamily="34" charset="-128"/>
              </a:rPr>
              <a:t>Sprint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="" xmlns:a16="http://schemas.microsoft.com/office/drawing/2014/main" id="{1D0A0D84-435E-4509-84C9-E2A4A5A5A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80" y="404813"/>
            <a:ext cx="1268078" cy="15363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11FCF43-CE6F-40C5-BF15-762E5E9DAC65}"/>
              </a:ext>
            </a:extLst>
          </p:cNvPr>
          <p:cNvSpPr txBox="1"/>
          <p:nvPr/>
        </p:nvSpPr>
        <p:spPr>
          <a:xfrm>
            <a:off x="1362075" y="4914900"/>
            <a:ext cx="5343143" cy="92392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dirty="0"/>
              <a:t>Rennkontoret er åpent:</a:t>
            </a:r>
            <a:r>
              <a:rPr lang="en-US" dirty="0"/>
              <a:t>​</a:t>
            </a:r>
            <a:r>
              <a:rPr lang="en-US" dirty="0">
                <a:cs typeface="Arial"/>
              </a:rPr>
              <a:t> 07:00 – 17:00 </a:t>
            </a:r>
            <a:r>
              <a:rPr lang="nb-NO" dirty="0">
                <a:cs typeface="Arial"/>
              </a:rPr>
              <a:t>​</a:t>
            </a:r>
            <a:endParaRPr lang="nb-NO">
              <a:latin typeface="ＭＳ Ｐゴシック"/>
              <a:cs typeface="Arial"/>
            </a:endParaRPr>
          </a:p>
          <a:p>
            <a:pPr>
              <a:buChar char="•"/>
            </a:pPr>
            <a:endParaRPr lang="en-US" dirty="0">
              <a:cs typeface="Arial"/>
            </a:endParaRP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67ADC11-15E2-4103-BD45-C44C291A283E}"/>
              </a:ext>
            </a:extLst>
          </p:cNvPr>
          <p:cNvSpPr txBox="1"/>
          <p:nvPr/>
        </p:nvSpPr>
        <p:spPr>
          <a:xfrm>
            <a:off x="1323975" y="1781175"/>
            <a:ext cx="7618413" cy="369331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07:45 – 09:00    </a:t>
            </a:r>
            <a:r>
              <a:rPr lang="en-US" dirty="0" smtClean="0">
                <a:cs typeface="Arial"/>
              </a:rPr>
              <a:t>	</a:t>
            </a:r>
            <a:r>
              <a:rPr lang="en-US" dirty="0" err="1" smtClean="0">
                <a:cs typeface="Arial"/>
              </a:rPr>
              <a:t>Innskyting</a:t>
            </a:r>
            <a:r>
              <a:rPr lang="en-US" dirty="0" smtClean="0">
                <a:cs typeface="Arial"/>
              </a:rPr>
              <a:t> </a:t>
            </a:r>
            <a:r>
              <a:rPr lang="en-US" dirty="0">
                <a:cs typeface="Arial"/>
              </a:rPr>
              <a:t>(</a:t>
            </a:r>
            <a:r>
              <a:rPr lang="en-US" dirty="0" err="1">
                <a:cs typeface="Arial"/>
              </a:rPr>
              <a:t>Pulje</a:t>
            </a:r>
            <a:r>
              <a:rPr lang="en-US" dirty="0">
                <a:cs typeface="Arial"/>
              </a:rPr>
              <a:t> 1) </a:t>
            </a:r>
            <a:endParaRPr lang="en-US" dirty="0"/>
          </a:p>
          <a:p>
            <a:r>
              <a:rPr lang="en-US" dirty="0" smtClean="0">
                <a:cs typeface="Arial"/>
              </a:rPr>
              <a:t>09:15</a:t>
            </a:r>
            <a:r>
              <a:rPr lang="en-US" dirty="0">
                <a:cs typeface="Arial"/>
              </a:rPr>
              <a:t>     </a:t>
            </a:r>
            <a:r>
              <a:rPr lang="en-US" dirty="0" smtClean="0">
                <a:cs typeface="Arial"/>
              </a:rPr>
              <a:t>		M </a:t>
            </a:r>
            <a:r>
              <a:rPr lang="en-US" dirty="0">
                <a:cs typeface="Arial"/>
              </a:rPr>
              <a:t>sr., M20/21, K sr., K19, K18, K17 </a:t>
            </a:r>
          </a:p>
          <a:p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11:30 – 12:45    </a:t>
            </a:r>
            <a:r>
              <a:rPr lang="en-US" dirty="0" smtClean="0">
                <a:cs typeface="Arial"/>
              </a:rPr>
              <a:t>	</a:t>
            </a:r>
            <a:r>
              <a:rPr lang="en-US" dirty="0" err="1" smtClean="0">
                <a:cs typeface="Arial"/>
              </a:rPr>
              <a:t>Innskyting</a:t>
            </a:r>
            <a:r>
              <a:rPr lang="en-US" dirty="0" smtClean="0">
                <a:cs typeface="Arial"/>
              </a:rPr>
              <a:t> </a:t>
            </a:r>
            <a:r>
              <a:rPr lang="en-US" dirty="0">
                <a:cs typeface="Arial"/>
              </a:rPr>
              <a:t>(</a:t>
            </a:r>
            <a:r>
              <a:rPr lang="en-US" dirty="0" err="1">
                <a:cs typeface="Arial"/>
              </a:rPr>
              <a:t>Pulje</a:t>
            </a:r>
            <a:r>
              <a:rPr lang="en-US" dirty="0">
                <a:cs typeface="Arial"/>
              </a:rPr>
              <a:t> 2) </a:t>
            </a:r>
          </a:p>
          <a:p>
            <a:r>
              <a:rPr lang="en-US" dirty="0">
                <a:cs typeface="Arial"/>
              </a:rPr>
              <a:t>13:00 	    </a:t>
            </a:r>
            <a:r>
              <a:rPr lang="en-US" dirty="0" smtClean="0">
                <a:cs typeface="Arial"/>
              </a:rPr>
              <a:t>	K20/21</a:t>
            </a:r>
            <a:r>
              <a:rPr lang="en-US" dirty="0">
                <a:cs typeface="Arial"/>
              </a:rPr>
              <a:t>, M19, M18, M17  </a:t>
            </a:r>
          </a:p>
          <a:p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        </a:t>
            </a:r>
          </a:p>
          <a:p>
            <a:r>
              <a:rPr lang="en-US" dirty="0" smtClean="0">
                <a:cs typeface="Arial"/>
              </a:rPr>
              <a:t>15:30</a:t>
            </a:r>
            <a:r>
              <a:rPr lang="en-US" dirty="0">
                <a:cs typeface="Arial"/>
              </a:rPr>
              <a:t>     </a:t>
            </a:r>
            <a:r>
              <a:rPr lang="en-US" dirty="0" smtClean="0">
                <a:cs typeface="Arial"/>
              </a:rPr>
              <a:t>		</a:t>
            </a:r>
            <a:r>
              <a:rPr lang="en-US" dirty="0" err="1" smtClean="0">
                <a:cs typeface="Arial"/>
              </a:rPr>
              <a:t>Lagledermøte</a:t>
            </a:r>
            <a:r>
              <a:rPr lang="en-US" dirty="0">
                <a:cs typeface="Arial"/>
              </a:rPr>
              <a:t>, </a:t>
            </a:r>
            <a:r>
              <a:rPr lang="en-US" dirty="0" err="1">
                <a:cs typeface="Arial"/>
              </a:rPr>
              <a:t>klubbhuset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Eikvang</a:t>
            </a:r>
            <a:r>
              <a:rPr lang="en-US" dirty="0">
                <a:cs typeface="Arial"/>
              </a:rPr>
              <a:t> </a:t>
            </a:r>
          </a:p>
          <a:p>
            <a:r>
              <a:rPr lang="en-US" dirty="0">
                <a:cs typeface="Arial"/>
              </a:rPr>
              <a:t>                                   </a:t>
            </a:r>
          </a:p>
          <a:p>
            <a:endParaRPr lang="en-US" dirty="0">
              <a:cs typeface="Arial"/>
            </a:endParaRPr>
          </a:p>
          <a:p>
            <a:endParaRPr lang="en-US" dirty="0" err="1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02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tel 1">
            <a:extLst>
              <a:ext uri="{FF2B5EF4-FFF2-40B4-BE49-F238E27FC236}">
                <a16:creationId xmlns="" xmlns:a16="http://schemas.microsoft.com/office/drawing/2014/main" id="{0727594F-6C8F-456B-BBF0-4C809FF30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3200" dirty="0">
                <a:ea typeface="ＭＳ Ｐゴシック" panose="020B0600070205080204" pitchFamily="34" charset="-128"/>
              </a:rPr>
              <a:t> Premie og blomsterseremoni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="" xmlns:a16="http://schemas.microsoft.com/office/drawing/2014/main" id="{1D0A0D84-435E-4509-84C9-E2A4A5A5A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80" y="404813"/>
            <a:ext cx="1268078" cy="15363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67ADC11-15E2-4103-BD45-C44C291A283E}"/>
              </a:ext>
            </a:extLst>
          </p:cNvPr>
          <p:cNvSpPr txBox="1"/>
          <p:nvPr/>
        </p:nvSpPr>
        <p:spPr>
          <a:xfrm>
            <a:off x="1257300" y="1895475"/>
            <a:ext cx="7618413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b="1" dirty="0"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86A1049-3AF9-4FE8-93DF-D9178E8EF607}"/>
              </a:ext>
            </a:extLst>
          </p:cNvPr>
          <p:cNvSpPr txBox="1"/>
          <p:nvPr/>
        </p:nvSpPr>
        <p:spPr>
          <a:xfrm>
            <a:off x="1552575" y="1809750"/>
            <a:ext cx="7188371" cy="397031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err="1"/>
              <a:t>Fredag</a:t>
            </a:r>
            <a:r>
              <a:rPr lang="en-US" sz="1400" b="1" dirty="0"/>
              <a:t>: </a:t>
            </a:r>
            <a:r>
              <a:rPr lang="en-US" sz="1400" dirty="0"/>
              <a:t>​</a:t>
            </a:r>
            <a:endParaRPr lang="en-US" sz="1400" dirty="0">
              <a:latin typeface="ＭＳ Ｐゴシック"/>
            </a:endParaRPr>
          </a:p>
          <a:p>
            <a:r>
              <a:rPr lang="en-US" sz="1400" err="1"/>
              <a:t>Fortløpende</a:t>
            </a:r>
            <a:r>
              <a:rPr lang="en-US" sz="1400" dirty="0"/>
              <a:t> </a:t>
            </a:r>
            <a:r>
              <a:rPr lang="en-US" sz="1400" err="1"/>
              <a:t>premieutdeling</a:t>
            </a:r>
            <a:r>
              <a:rPr lang="en-US" sz="1400" dirty="0"/>
              <a:t> DNB Cup  -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err="1"/>
              <a:t>Eikvang</a:t>
            </a:r>
            <a:r>
              <a:rPr lang="en-US" sz="1400" dirty="0"/>
              <a:t>, </a:t>
            </a:r>
            <a:r>
              <a:rPr lang="en-US" sz="1400" err="1"/>
              <a:t>Simostranda</a:t>
            </a:r>
            <a:r>
              <a:rPr lang="en-US" sz="1400" dirty="0"/>
              <a:t>​</a:t>
            </a:r>
            <a:endParaRPr lang="en-US" sz="1400" dirty="0">
              <a:cs typeface="Arial"/>
            </a:endParaRPr>
          </a:p>
          <a:p>
            <a:r>
              <a:rPr lang="en-US" sz="1400" err="1"/>
              <a:t>Fortløpende</a:t>
            </a:r>
            <a:r>
              <a:rPr lang="en-US" sz="1400" dirty="0"/>
              <a:t> </a:t>
            </a:r>
            <a:r>
              <a:rPr lang="en-US" sz="1400" err="1"/>
              <a:t>klassevis</a:t>
            </a:r>
            <a:r>
              <a:rPr lang="en-US" sz="1400" dirty="0"/>
              <a:t> </a:t>
            </a:r>
            <a:r>
              <a:rPr lang="en-US" sz="1400" err="1"/>
              <a:t>blomsterseremoni</a:t>
            </a:r>
            <a:r>
              <a:rPr lang="en-US" sz="1400" dirty="0"/>
              <a:t> JR NM – </a:t>
            </a:r>
            <a:r>
              <a:rPr lang="en-US" sz="1400" err="1"/>
              <a:t>Eikvang</a:t>
            </a:r>
            <a:r>
              <a:rPr lang="en-US" sz="1400" dirty="0"/>
              <a:t>, </a:t>
            </a:r>
            <a:r>
              <a:rPr lang="en-US" sz="1400" err="1"/>
              <a:t>Simostranda</a:t>
            </a:r>
            <a:r>
              <a:rPr lang="en-US" sz="1400" dirty="0"/>
              <a:t>​</a:t>
            </a:r>
            <a:endParaRPr lang="en-US" sz="1400" dirty="0">
              <a:cs typeface="Arial"/>
            </a:endParaRPr>
          </a:p>
          <a:p>
            <a:r>
              <a:rPr lang="en-US" sz="1400" dirty="0"/>
              <a:t>​</a:t>
            </a:r>
            <a:endParaRPr lang="en-US" sz="1400" dirty="0">
              <a:latin typeface="ＭＳ Ｐゴシック"/>
            </a:endParaRPr>
          </a:p>
          <a:p>
            <a:r>
              <a:rPr lang="en-US" sz="1400" b="1" err="1"/>
              <a:t>Lørdag</a:t>
            </a:r>
            <a:r>
              <a:rPr lang="en-US" sz="1400" b="1" dirty="0"/>
              <a:t>:</a:t>
            </a:r>
            <a:r>
              <a:rPr lang="en-US" sz="1400" dirty="0"/>
              <a:t>​</a:t>
            </a:r>
            <a:endParaRPr lang="en-US" sz="1400" dirty="0">
              <a:latin typeface="ＭＳ Ｐゴシック"/>
            </a:endParaRPr>
          </a:p>
          <a:p>
            <a:r>
              <a:rPr lang="en-US" sz="1400" dirty="0" err="1"/>
              <a:t>Fortløpende</a:t>
            </a:r>
            <a:r>
              <a:rPr lang="en-US" sz="1400" dirty="0"/>
              <a:t> </a:t>
            </a:r>
            <a:r>
              <a:rPr lang="en-US" sz="1400" dirty="0" err="1"/>
              <a:t>premieutdeling</a:t>
            </a:r>
            <a:r>
              <a:rPr lang="en-US" sz="1400" dirty="0"/>
              <a:t> DNB Cup – </a:t>
            </a:r>
            <a:r>
              <a:rPr lang="en-US" sz="1400" dirty="0" err="1"/>
              <a:t>Eikvang</a:t>
            </a:r>
            <a:r>
              <a:rPr lang="en-US" sz="1400" dirty="0"/>
              <a:t>, </a:t>
            </a:r>
            <a:r>
              <a:rPr lang="en-US" sz="1400" dirty="0" err="1"/>
              <a:t>Simostranda</a:t>
            </a:r>
            <a:r>
              <a:rPr lang="en-US" sz="1400" dirty="0"/>
              <a:t>​</a:t>
            </a:r>
            <a:endParaRPr lang="en-US" sz="1400" dirty="0">
              <a:cs typeface="Arial"/>
            </a:endParaRPr>
          </a:p>
          <a:p>
            <a:r>
              <a:rPr lang="en-US" sz="1400" dirty="0" err="1"/>
              <a:t>Fortløpende</a:t>
            </a:r>
            <a:r>
              <a:rPr lang="en-US" sz="1400" dirty="0"/>
              <a:t> </a:t>
            </a:r>
            <a:r>
              <a:rPr lang="en-US" sz="1400" dirty="0" err="1"/>
              <a:t>klassevis</a:t>
            </a:r>
            <a:r>
              <a:rPr lang="en-US" sz="1400" dirty="0"/>
              <a:t> </a:t>
            </a:r>
            <a:r>
              <a:rPr lang="en-US" sz="1400" dirty="0" err="1"/>
              <a:t>blomsterseremoni</a:t>
            </a:r>
            <a:r>
              <a:rPr lang="en-US" sz="1400" dirty="0"/>
              <a:t>  JR NM – </a:t>
            </a:r>
            <a:r>
              <a:rPr lang="en-US" sz="1400" dirty="0" err="1"/>
              <a:t>Eikvang</a:t>
            </a:r>
            <a:r>
              <a:rPr lang="en-US" sz="1400" dirty="0"/>
              <a:t>, </a:t>
            </a:r>
            <a:r>
              <a:rPr lang="en-US" sz="1400" dirty="0" err="1"/>
              <a:t>Simostranda</a:t>
            </a:r>
            <a:r>
              <a:rPr lang="en-US" sz="1400" dirty="0"/>
              <a:t>​</a:t>
            </a:r>
            <a:endParaRPr lang="en-US" sz="1400" dirty="0">
              <a:cs typeface="Arial"/>
            </a:endParaRPr>
          </a:p>
          <a:p>
            <a:r>
              <a:rPr lang="en-US" sz="1400" dirty="0"/>
              <a:t>​</a:t>
            </a:r>
            <a:endParaRPr lang="en-US" sz="1400" dirty="0">
              <a:latin typeface="ＭＳ Ｐゴシック"/>
            </a:endParaRPr>
          </a:p>
          <a:p>
            <a:r>
              <a:rPr lang="en-US" sz="1400" dirty="0"/>
              <a:t>Kl. 19.00-21.00: </a:t>
            </a:r>
            <a:r>
              <a:rPr lang="en-US" sz="1400" dirty="0" err="1"/>
              <a:t>Premieshow</a:t>
            </a:r>
            <a:r>
              <a:rPr lang="en-US" sz="1400" dirty="0"/>
              <a:t> for NM-Junior </a:t>
            </a:r>
            <a:r>
              <a:rPr lang="en-US" sz="1400" dirty="0" err="1"/>
              <a:t>konkurransene</a:t>
            </a:r>
            <a:r>
              <a:rPr lang="en-US" sz="1400" dirty="0"/>
              <a:t> </a:t>
            </a:r>
            <a:r>
              <a:rPr lang="en-US" sz="1400" dirty="0" err="1"/>
              <a:t>fredag</a:t>
            </a:r>
            <a:r>
              <a:rPr lang="en-US" sz="1400" dirty="0"/>
              <a:t>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lørdag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Skiflyvningshallen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Vikersundbakken</a:t>
            </a:r>
            <a:r>
              <a:rPr lang="en-US" sz="1400" dirty="0"/>
              <a:t> ​</a:t>
            </a:r>
            <a:endParaRPr lang="en-US" sz="1400" dirty="0">
              <a:cs typeface="Arial"/>
            </a:endParaRPr>
          </a:p>
          <a:p>
            <a:r>
              <a:rPr lang="en-US" sz="1400" dirty="0"/>
              <a:t>Program:​</a:t>
            </a:r>
            <a:endParaRPr lang="en-US" sz="1400" dirty="0">
              <a:cs typeface="Arial"/>
            </a:endParaRPr>
          </a:p>
          <a:p>
            <a:r>
              <a:rPr lang="en-US" sz="1400" dirty="0"/>
              <a:t>Kl. 17.00 – </a:t>
            </a:r>
            <a:r>
              <a:rPr lang="en-US" sz="1400" dirty="0" err="1"/>
              <a:t>dørene</a:t>
            </a:r>
            <a:r>
              <a:rPr lang="en-US" sz="1400" dirty="0"/>
              <a:t> </a:t>
            </a:r>
            <a:r>
              <a:rPr lang="en-US" sz="1400" dirty="0" err="1"/>
              <a:t>åpner</a:t>
            </a:r>
            <a:r>
              <a:rPr lang="en-US" sz="1400" dirty="0"/>
              <a:t> </a:t>
            </a:r>
            <a:r>
              <a:rPr lang="en-US" sz="1400" dirty="0" err="1"/>
              <a:t>til</a:t>
            </a:r>
            <a:r>
              <a:rPr lang="en-US" sz="1400" dirty="0"/>
              <a:t> </a:t>
            </a:r>
            <a:r>
              <a:rPr lang="en-US" sz="1400" dirty="0" err="1"/>
              <a:t>hallen</a:t>
            </a:r>
            <a:r>
              <a:rPr lang="en-US" sz="1400" dirty="0"/>
              <a:t>, </a:t>
            </a:r>
            <a:r>
              <a:rPr lang="en-US" sz="1400" dirty="0" err="1"/>
              <a:t>mulighet</a:t>
            </a:r>
            <a:r>
              <a:rPr lang="en-US" sz="1400" dirty="0"/>
              <a:t> </a:t>
            </a:r>
            <a:r>
              <a:rPr lang="en-US" sz="1400" dirty="0" err="1"/>
              <a:t>til</a:t>
            </a:r>
            <a:r>
              <a:rPr lang="en-US" sz="1400" dirty="0"/>
              <a:t> å </a:t>
            </a:r>
            <a:r>
              <a:rPr lang="en-US" sz="1400" dirty="0" err="1"/>
              <a:t>kjøpe</a:t>
            </a:r>
            <a:r>
              <a:rPr lang="en-US" sz="1400" dirty="0"/>
              <a:t> </a:t>
            </a:r>
            <a:r>
              <a:rPr lang="en-US" sz="1400" dirty="0" err="1"/>
              <a:t>noe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skiflyvningskroa</a:t>
            </a:r>
            <a:r>
              <a:rPr lang="en-US" sz="1400" dirty="0"/>
              <a:t>​</a:t>
            </a:r>
            <a:endParaRPr lang="en-US" sz="1400" dirty="0">
              <a:cs typeface="Arial"/>
            </a:endParaRPr>
          </a:p>
          <a:p>
            <a:r>
              <a:rPr lang="en-US" sz="1400" dirty="0"/>
              <a:t>Kl. 18.45 – </a:t>
            </a:r>
            <a:r>
              <a:rPr lang="en-US" sz="1400" dirty="0" err="1"/>
              <a:t>Innslipp</a:t>
            </a:r>
            <a:r>
              <a:rPr lang="en-US" sz="1400" dirty="0"/>
              <a:t> </a:t>
            </a:r>
            <a:r>
              <a:rPr lang="en-US" sz="1400" dirty="0" err="1"/>
              <a:t>til</a:t>
            </a:r>
            <a:r>
              <a:rPr lang="en-US" sz="1400" dirty="0"/>
              <a:t> </a:t>
            </a:r>
            <a:r>
              <a:rPr lang="en-US" sz="1400" dirty="0" err="1"/>
              <a:t>seremoniområde</a:t>
            </a:r>
            <a:r>
              <a:rPr lang="en-US" sz="1400" dirty="0"/>
              <a:t> ​</a:t>
            </a:r>
            <a:endParaRPr lang="en-US" sz="1400" dirty="0">
              <a:cs typeface="Arial"/>
            </a:endParaRPr>
          </a:p>
          <a:p>
            <a:r>
              <a:rPr lang="en-US" sz="1400" dirty="0"/>
              <a:t>Kl. 19.00 – </a:t>
            </a:r>
            <a:r>
              <a:rPr lang="en-US" sz="1400" dirty="0" err="1"/>
              <a:t>Premieseremoni</a:t>
            </a:r>
            <a:r>
              <a:rPr lang="en-US" sz="1400" dirty="0"/>
              <a:t> starter​</a:t>
            </a:r>
            <a:endParaRPr lang="en-US" sz="1400" dirty="0">
              <a:cs typeface="Arial"/>
            </a:endParaRPr>
          </a:p>
          <a:p>
            <a:r>
              <a:rPr lang="en-US" sz="1400" dirty="0"/>
              <a:t>Kl. 21.00 – </a:t>
            </a:r>
            <a:r>
              <a:rPr lang="en-US" sz="1400" dirty="0" err="1"/>
              <a:t>Premieseremoni</a:t>
            </a:r>
            <a:r>
              <a:rPr lang="en-US" sz="1400" dirty="0"/>
              <a:t> </a:t>
            </a:r>
            <a:r>
              <a:rPr lang="en-US" sz="1400" dirty="0" err="1"/>
              <a:t>avsluttes</a:t>
            </a:r>
            <a:r>
              <a:rPr lang="en-US" sz="1400" dirty="0"/>
              <a:t>​</a:t>
            </a:r>
            <a:endParaRPr lang="en-US" sz="1400" dirty="0">
              <a:cs typeface="Arial"/>
            </a:endParaRPr>
          </a:p>
          <a:p>
            <a:r>
              <a:rPr lang="en-US" sz="1400" dirty="0"/>
              <a:t>​</a:t>
            </a:r>
            <a:endParaRPr lang="en-US" sz="1400" dirty="0">
              <a:latin typeface="ＭＳ Ｐゴシック"/>
            </a:endParaRPr>
          </a:p>
          <a:p>
            <a:r>
              <a:rPr lang="en-US" sz="1400" b="1" dirty="0" err="1"/>
              <a:t>Søndag</a:t>
            </a:r>
            <a:r>
              <a:rPr lang="en-US" sz="1400" b="1" dirty="0"/>
              <a:t>:</a:t>
            </a:r>
            <a:r>
              <a:rPr lang="en-US" sz="1400" dirty="0"/>
              <a:t> ​</a:t>
            </a:r>
            <a:endParaRPr lang="en-US" sz="1400" dirty="0">
              <a:cs typeface="Arial"/>
            </a:endParaRPr>
          </a:p>
          <a:p>
            <a:r>
              <a:rPr lang="en-US" sz="1400" dirty="0" err="1"/>
              <a:t>Fortløpende</a:t>
            </a:r>
            <a:r>
              <a:rPr lang="en-US" sz="1400" dirty="0"/>
              <a:t> </a:t>
            </a:r>
            <a:r>
              <a:rPr lang="en-US" sz="1400" dirty="0" err="1"/>
              <a:t>premieutdeling</a:t>
            </a:r>
            <a:r>
              <a:rPr lang="en-US" sz="1400" dirty="0"/>
              <a:t> JR NM – </a:t>
            </a:r>
            <a:r>
              <a:rPr lang="en-US" sz="1400" dirty="0" err="1"/>
              <a:t>Eikvang</a:t>
            </a:r>
            <a:r>
              <a:rPr lang="en-US" sz="1400" dirty="0"/>
              <a:t>, </a:t>
            </a:r>
            <a:r>
              <a:rPr lang="en-US" sz="1400" dirty="0" err="1"/>
              <a:t>Simostranda</a:t>
            </a:r>
            <a:r>
              <a:rPr lang="en-US" sz="1400" dirty="0"/>
              <a:t>​</a:t>
            </a:r>
            <a:endParaRPr lang="en-US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883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tel 5">
            <a:extLst>
              <a:ext uri="{FF2B5EF4-FFF2-40B4-BE49-F238E27FC236}">
                <a16:creationId xmlns="" xmlns:a16="http://schemas.microsoft.com/office/drawing/2014/main" id="{A9CD250D-405F-4DEE-A413-C0773E994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3200">
                <a:ea typeface="ＭＳ Ｐゴシック" panose="020B0600070205080204" pitchFamily="34" charset="-128"/>
              </a:rPr>
              <a:t>LØYPER</a:t>
            </a:r>
          </a:p>
        </p:txBody>
      </p:sp>
      <p:sp>
        <p:nvSpPr>
          <p:cNvPr id="13315" name="Undertittel 6">
            <a:extLst>
              <a:ext uri="{FF2B5EF4-FFF2-40B4-BE49-F238E27FC236}">
                <a16:creationId xmlns="" xmlns:a16="http://schemas.microsoft.com/office/drawing/2014/main" id="{29816B3C-95F2-4E6C-AE7F-6BE31CDEF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600200"/>
            <a:ext cx="8002587" cy="44926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altLang="nb-NO" dirty="0">
                <a:ea typeface="ＭＳ Ｐゴシック" panose="020B0600070205080204" pitchFamily="34" charset="-128"/>
              </a:rPr>
              <a:t>Oppvarming i konkurranseløyper stenges 10 minutter før start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altLang="nb-NO" dirty="0">
                <a:ea typeface="ＭＳ Ｐゴシック" panose="020B0600070205080204" pitchFamily="34" charset="-128"/>
              </a:rPr>
              <a:t/>
            </a:r>
            <a:br>
              <a:rPr lang="nb-NO" altLang="nb-NO" dirty="0">
                <a:ea typeface="ＭＳ Ｐゴシック" panose="020B0600070205080204" pitchFamily="34" charset="-128"/>
              </a:rPr>
            </a:br>
            <a:r>
              <a:rPr lang="nb-NO" altLang="nb-NO" dirty="0">
                <a:ea typeface="ＭＳ Ｐゴシック" panose="020B0600070205080204" pitchFamily="34" charset="-128"/>
              </a:rPr>
              <a:t>Ikke lov til å gå mot løyperetning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altLang="nb-NO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altLang="nb-NO" dirty="0">
                <a:ea typeface="ＭＳ Ｐゴシック" panose="020B0600070205080204" pitchFamily="34" charset="-128"/>
              </a:rPr>
              <a:t>Løypene blir preparert </a:t>
            </a:r>
            <a:r>
              <a:rPr lang="nb-NO" altLang="nb-NO" dirty="0" smtClean="0">
                <a:ea typeface="ＭＳ Ｐゴシック" panose="020B0600070205080204" pitchFamily="34" charset="-128"/>
              </a:rPr>
              <a:t>kl. 00.05</a:t>
            </a:r>
            <a:endParaRPr lang="nb-NO" altLang="nb-NO" dirty="0">
              <a:ea typeface="ＭＳ Ｐゴシック" panose="020B0600070205080204" pitchFamily="34" charset="-128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="" xmlns:a16="http://schemas.microsoft.com/office/drawing/2014/main" id="{65ADE72F-D61B-4602-B34C-A19171181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80" y="404813"/>
            <a:ext cx="1268078" cy="153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tel 1">
            <a:extLst>
              <a:ext uri="{FF2B5EF4-FFF2-40B4-BE49-F238E27FC236}">
                <a16:creationId xmlns="" xmlns:a16="http://schemas.microsoft.com/office/drawing/2014/main" id="{E7EA2111-BA0F-42AC-8145-1C370666C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3200" dirty="0">
                <a:ea typeface="ＭＳ Ｐゴシック" panose="020B0600070205080204" pitchFamily="34" charset="-128"/>
              </a:rPr>
              <a:t>LØYPEKART - Oransje 1500m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="" xmlns:a16="http://schemas.microsoft.com/office/drawing/2014/main" id="{C73EDCF4-24B0-41CF-9855-D487A1B8B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80" y="432322"/>
            <a:ext cx="1268078" cy="1556518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/>
          <a:srcRect l="1219" t="2267" r="1219" b="1778"/>
          <a:stretch/>
        </p:blipFill>
        <p:spPr>
          <a:xfrm>
            <a:off x="1763688" y="1412776"/>
            <a:ext cx="5760640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tel 1">
            <a:extLst>
              <a:ext uri="{FF2B5EF4-FFF2-40B4-BE49-F238E27FC236}">
                <a16:creationId xmlns="" xmlns:a16="http://schemas.microsoft.com/office/drawing/2014/main" id="{BE2C0B20-E1E4-4C27-8628-4C3C0E602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312363"/>
            <a:ext cx="6048375" cy="1028405"/>
          </a:xfrm>
        </p:spPr>
        <p:txBody>
          <a:bodyPr/>
          <a:lstStyle/>
          <a:p>
            <a:r>
              <a:rPr lang="nb-NO" altLang="nb-NO" sz="3200" dirty="0">
                <a:ea typeface="ＭＳ Ｐゴシック" panose="020B0600070205080204" pitchFamily="34" charset="-128"/>
              </a:rPr>
              <a:t>LØYPEKART - Rød 2000m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="" xmlns:a16="http://schemas.microsoft.com/office/drawing/2014/main" id="{C5E8EA05-14EC-4BD2-A1B5-9DD97449A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80" y="404813"/>
            <a:ext cx="1268078" cy="1512019"/>
          </a:xfrm>
          <a:prstGeom prst="rect">
            <a:avLst/>
          </a:prstGeom>
        </p:spPr>
      </p:pic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1" t="2739" r="1248" b="1370"/>
          <a:stretch/>
        </p:blipFill>
        <p:spPr>
          <a:xfrm>
            <a:off x="1763688" y="1484784"/>
            <a:ext cx="5688632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tel 1">
            <a:extLst>
              <a:ext uri="{FF2B5EF4-FFF2-40B4-BE49-F238E27FC236}">
                <a16:creationId xmlns="" xmlns:a16="http://schemas.microsoft.com/office/drawing/2014/main" id="{E145A292-DDEE-4FCA-891D-8902E7A7D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3200">
                <a:ea typeface="ＭＳ Ｐゴシック" panose="020B0600070205080204" pitchFamily="34" charset="-128"/>
              </a:rPr>
              <a:t>LØYPEKART - Grønn 2500m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="" xmlns:a16="http://schemas.microsoft.com/office/drawing/2014/main" id="{EDBB67E0-ACAE-4432-A8DF-42F52F402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80" y="416155"/>
            <a:ext cx="1268078" cy="1500677"/>
          </a:xfrm>
          <a:prstGeom prst="rect">
            <a:avLst/>
          </a:prstGeom>
        </p:spPr>
      </p:pic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61" t="1774" r="2433" b="1383"/>
          <a:stretch/>
        </p:blipFill>
        <p:spPr>
          <a:xfrm>
            <a:off x="1835696" y="1412776"/>
            <a:ext cx="5688632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tel 1">
            <a:extLst>
              <a:ext uri="{FF2B5EF4-FFF2-40B4-BE49-F238E27FC236}">
                <a16:creationId xmlns="" xmlns:a16="http://schemas.microsoft.com/office/drawing/2014/main" id="{ADB42317-3218-45CB-B88D-FD7BDA6D4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3200" dirty="0">
                <a:ea typeface="ＭＳ Ｐゴシック" panose="020B0600070205080204" pitchFamily="34" charset="-128"/>
              </a:rPr>
              <a:t>LØYPEKART - Gul 3000m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="" xmlns:a16="http://schemas.microsoft.com/office/drawing/2014/main" id="{15DA176F-B0CF-4B90-88A1-BA9C74C43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80" y="380989"/>
            <a:ext cx="1268078" cy="1463835"/>
          </a:xfrm>
          <a:prstGeom prst="rect">
            <a:avLst/>
          </a:prstGeom>
        </p:spPr>
      </p:pic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34" t="1369" r="1279" b="1369"/>
          <a:stretch/>
        </p:blipFill>
        <p:spPr>
          <a:xfrm>
            <a:off x="1835696" y="1340768"/>
            <a:ext cx="5472608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>
            <a:extLst>
              <a:ext uri="{FF2B5EF4-FFF2-40B4-BE49-F238E27FC236}">
                <a16:creationId xmlns="" xmlns:a16="http://schemas.microsoft.com/office/drawing/2014/main" id="{ED92C8E2-662C-4C7D-A989-0660524A6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3200" dirty="0">
                <a:ea typeface="ＭＳ Ｐゴシック" panose="020B0600070205080204" pitchFamily="34" charset="-128"/>
              </a:rPr>
              <a:t>LØYPEKART - Blå 3300m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="" xmlns:a16="http://schemas.microsoft.com/office/drawing/2014/main" id="{2B1DDEA0-ADA4-4C0D-A25C-A5D02CE33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80" y="428915"/>
            <a:ext cx="1268078" cy="1487917"/>
          </a:xfrm>
          <a:prstGeom prst="rect">
            <a:avLst/>
          </a:prstGeom>
        </p:spPr>
      </p:pic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17" t="1351" r="1262" b="1351"/>
          <a:stretch/>
        </p:blipFill>
        <p:spPr>
          <a:xfrm>
            <a:off x="1835696" y="1268760"/>
            <a:ext cx="5544616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tel 1">
            <a:extLst>
              <a:ext uri="{FF2B5EF4-FFF2-40B4-BE49-F238E27FC236}">
                <a16:creationId xmlns="" xmlns:a16="http://schemas.microsoft.com/office/drawing/2014/main" id="{8AB2703B-58B1-4F21-8E5C-E9C385010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3200">
                <a:ea typeface="ＭＳ Ｐゴシック" panose="020B0600070205080204" pitchFamily="34" charset="-128"/>
              </a:rPr>
              <a:t>TD</a:t>
            </a:r>
            <a:r>
              <a:rPr lang="ja-JP" altLang="nb-NO" sz="3200">
                <a:ea typeface="ＭＳ Ｐゴシック" panose="020B0600070205080204" pitchFamily="34" charset="-128"/>
              </a:rPr>
              <a:t>’</a:t>
            </a:r>
            <a:r>
              <a:rPr lang="nb-NO" altLang="ja-JP" sz="3200">
                <a:ea typeface="ＭＳ Ｐゴシック" panose="020B0600070205080204" pitchFamily="34" charset="-128"/>
              </a:rPr>
              <a:t>s KOMMENTAR</a:t>
            </a:r>
            <a:endParaRPr lang="nb-NO" altLang="nb-NO" sz="3200">
              <a:ea typeface="ＭＳ Ｐゴシック" panose="020B0600070205080204" pitchFamily="34" charset="-128"/>
            </a:endParaRPr>
          </a:p>
        </p:txBody>
      </p:sp>
      <p:sp>
        <p:nvSpPr>
          <p:cNvPr id="19459" name="Plassholder for innhold 2">
            <a:extLst>
              <a:ext uri="{FF2B5EF4-FFF2-40B4-BE49-F238E27FC236}">
                <a16:creationId xmlns="" xmlns:a16="http://schemas.microsoft.com/office/drawing/2014/main" id="{D845C69E-D1DA-4C53-9A31-42AC005BF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91703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altLang="nb-NO" sz="2000" dirty="0" smtClean="0">
                <a:ea typeface="ＭＳ Ｐゴシック" panose="020B0600070205080204" pitchFamily="34" charset="-128"/>
              </a:rPr>
              <a:t>Minne løpere om plassering på skivenummer i henhold til startnummer på 1. skyting i første pulje.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altLang="nb-NO" sz="2000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altLang="nb-NO" sz="2000" dirty="0" smtClean="0">
                <a:ea typeface="ＭＳ Ｐゴシック" panose="020B0600070205080204" pitchFamily="34" charset="-128"/>
              </a:rPr>
              <a:t>Presiserer at det ikke er lov å berøre sluttstykket før utøver er på matte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altLang="nb-NO" sz="2000" dirty="0" smtClean="0">
                <a:ea typeface="ＭＳ Ｐゴシック" panose="020B0600070205080204" pitchFamily="34" charset="-128"/>
              </a:rPr>
              <a:t>jfr. §8.5.2.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altLang="nb-NO" sz="2000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altLang="nb-NO" sz="2000" dirty="0" smtClean="0">
                <a:ea typeface="ＭＳ Ｐゴシック" panose="020B0600070205080204" pitchFamily="34" charset="-128"/>
              </a:rPr>
              <a:t>Levere startnummer til utøvere som ikke går så tidlig som mulig til rennkontor.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altLang="nb-NO" sz="2000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altLang="nb-NO" sz="2000" dirty="0" smtClean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altLang="nb-NO" sz="2000" dirty="0" smtClean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altLang="nb-NO" sz="2000" dirty="0">
              <a:ea typeface="ＭＳ Ｐゴシック" panose="020B0600070205080204" pitchFamily="34" charset="-128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="" xmlns:a16="http://schemas.microsoft.com/office/drawing/2014/main" id="{70B48554-36DF-4C7E-9B5F-3506DA50A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92" y="447675"/>
            <a:ext cx="1268078" cy="153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tel 1">
            <a:extLst>
              <a:ext uri="{FF2B5EF4-FFF2-40B4-BE49-F238E27FC236}">
                <a16:creationId xmlns="" xmlns:a16="http://schemas.microsoft.com/office/drawing/2014/main" id="{3591A11D-12A4-4754-B931-67C9C99CF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2800">
                <a:ea typeface="ＭＳ Ｐゴシック" panose="020B0600070205080204" pitchFamily="34" charset="-128"/>
              </a:rPr>
              <a:t>SAKSLISTE FOR LAGLEDERMØTET</a:t>
            </a:r>
          </a:p>
        </p:txBody>
      </p:sp>
      <p:sp>
        <p:nvSpPr>
          <p:cNvPr id="7171" name="Plassholder for innhold 2">
            <a:extLst>
              <a:ext uri="{FF2B5EF4-FFF2-40B4-BE49-F238E27FC236}">
                <a16:creationId xmlns="" xmlns:a16="http://schemas.microsoft.com/office/drawing/2014/main" id="{64566946-5557-47A3-9817-A5E8C0AAB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600200"/>
            <a:ext cx="8218487" cy="4492625"/>
          </a:xfrm>
        </p:spPr>
        <p:txBody>
          <a:bodyPr/>
          <a:lstStyle/>
          <a:p>
            <a:pPr marL="514350" indent="-514350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nb-NO" altLang="nb-NO" sz="2400">
                <a:latin typeface="Calibri" panose="020F0502020204030204" pitchFamily="34" charset="0"/>
                <a:ea typeface="ＭＳ Ｐゴシック" panose="020B0600070205080204" pitchFamily="34" charset="-128"/>
              </a:rPr>
              <a:t>Offisiell åpning av møtet</a:t>
            </a:r>
          </a:p>
          <a:p>
            <a:pPr marL="514350" indent="-514350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nb-NO" altLang="nb-NO" sz="2400">
                <a:latin typeface="Calibri" panose="020F0502020204030204" pitchFamily="34" charset="0"/>
                <a:ea typeface="ＭＳ Ｐゴシック" panose="020B0600070205080204" pitchFamily="34" charset="-128"/>
              </a:rPr>
              <a:t>Opprop</a:t>
            </a:r>
          </a:p>
          <a:p>
            <a:pPr marL="514350" indent="-514350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nb-NO" altLang="nb-NO" sz="2400">
                <a:latin typeface="Calibri" panose="020F0502020204030204" pitchFamily="34" charset="0"/>
                <a:ea typeface="ＭＳ Ｐゴシック" panose="020B0600070205080204" pitchFamily="34" charset="-128"/>
              </a:rPr>
              <a:t>Valg av rennjury</a:t>
            </a:r>
          </a:p>
          <a:p>
            <a:pPr marL="514350" indent="-514350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nb-NO" altLang="nb-NO" sz="2400">
                <a:latin typeface="Calibri" panose="020F0502020204030204" pitchFamily="34" charset="0"/>
                <a:ea typeface="ＭＳ Ｐゴシック" panose="020B0600070205080204" pitchFamily="34" charset="-128"/>
              </a:rPr>
              <a:t>Teknisk briefing for neste konkurranse</a:t>
            </a:r>
          </a:p>
          <a:p>
            <a:pPr marL="514350" indent="-514350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nb-NO" altLang="nb-NO" sz="2400">
                <a:latin typeface="Calibri" panose="020F0502020204030204" pitchFamily="34" charset="0"/>
                <a:ea typeface="ＭＳ Ｐゴシック" panose="020B0600070205080204" pitchFamily="34" charset="-128"/>
              </a:rPr>
              <a:t>TD</a:t>
            </a:r>
            <a:r>
              <a:rPr lang="nb-NO" altLang="en-US" sz="2400">
                <a:latin typeface="Calibri" panose="020F0502020204030204" pitchFamily="34" charset="0"/>
                <a:ea typeface="ＭＳ Ｐゴシック" panose="020B0600070205080204" pitchFamily="34" charset="-128"/>
              </a:rPr>
              <a:t>’</a:t>
            </a:r>
            <a:r>
              <a:rPr lang="nb-NO" altLang="nb-NO" sz="2400">
                <a:latin typeface="Calibri" panose="020F0502020204030204" pitchFamily="34" charset="0"/>
                <a:ea typeface="ＭＳ Ｐゴシック" panose="020B0600070205080204" pitchFamily="34" charset="-128"/>
              </a:rPr>
              <a:t>s kommentarer</a:t>
            </a:r>
          </a:p>
          <a:p>
            <a:pPr marL="514350" indent="-514350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nb-NO" altLang="nb-NO" sz="2400">
                <a:latin typeface="Calibri" panose="020F0502020204030204" pitchFamily="34" charset="0"/>
                <a:ea typeface="ＭＳ Ｐゴシック" panose="020B0600070205080204" pitchFamily="34" charset="-128"/>
              </a:rPr>
              <a:t>Værvarsel</a:t>
            </a:r>
          </a:p>
          <a:p>
            <a:pPr marL="514350" indent="-514350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nb-NO" altLang="nb-NO" sz="2400">
                <a:latin typeface="Calibri" panose="020F0502020204030204" pitchFamily="34" charset="0"/>
                <a:ea typeface="ＭＳ Ｐゴシック" panose="020B0600070205080204" pitchFamily="34" charset="-128"/>
              </a:rPr>
              <a:t>Andre saker</a:t>
            </a:r>
          </a:p>
          <a:p>
            <a:pPr marL="514350" indent="-514350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nb-NO" altLang="nb-NO" sz="2400">
                <a:latin typeface="Calibri" panose="020F0502020204030204" pitchFamily="34" charset="0"/>
                <a:ea typeface="ＭＳ Ｐゴシック" panose="020B0600070205080204" pitchFamily="34" charset="-128"/>
              </a:rPr>
              <a:t>Offisiell avslutning av møtet</a:t>
            </a:r>
            <a:endParaRPr lang="nb-NO" altLang="nb-NO" sz="40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514350" indent="-514350">
              <a:buFont typeface="Calibri" panose="020F0502020204030204" pitchFamily="34" charset="0"/>
              <a:buAutoNum type="arabicPeriod"/>
            </a:pPr>
            <a:endParaRPr lang="nb-NO" altLang="nb-NO" sz="2400">
              <a:ea typeface="ＭＳ Ｐゴシック" panose="020B0600070205080204" pitchFamily="34" charset="-128"/>
            </a:endParaRPr>
          </a:p>
        </p:txBody>
      </p:sp>
      <p:pic>
        <p:nvPicPr>
          <p:cNvPr id="7172" name="Bilde 1">
            <a:extLst>
              <a:ext uri="{FF2B5EF4-FFF2-40B4-BE49-F238E27FC236}">
                <a16:creationId xmlns="" xmlns:a16="http://schemas.microsoft.com/office/drawing/2014/main" id="{898B237D-08BF-4691-A82A-A1281D3CF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3863"/>
            <a:ext cx="1268412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tel 1">
            <a:extLst>
              <a:ext uri="{FF2B5EF4-FFF2-40B4-BE49-F238E27FC236}">
                <a16:creationId xmlns="" xmlns:a16="http://schemas.microsoft.com/office/drawing/2014/main" id="{8AB2703B-58B1-4F21-8E5C-E9C385010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3200" dirty="0" smtClean="0">
                <a:ea typeface="ＭＳ Ｐゴシック" panose="020B0600070205080204" pitchFamily="34" charset="-128"/>
              </a:rPr>
              <a:t>INFO FRA NSSF</a:t>
            </a:r>
            <a:endParaRPr lang="nb-NO" altLang="nb-NO" sz="3200" dirty="0">
              <a:ea typeface="ＭＳ Ｐゴシック" panose="020B0600070205080204" pitchFamily="34" charset="-128"/>
            </a:endParaRPr>
          </a:p>
        </p:txBody>
      </p:sp>
      <p:sp>
        <p:nvSpPr>
          <p:cNvPr id="19459" name="Plassholder for innhold 2">
            <a:extLst>
              <a:ext uri="{FF2B5EF4-FFF2-40B4-BE49-F238E27FC236}">
                <a16:creationId xmlns="" xmlns:a16="http://schemas.microsoft.com/office/drawing/2014/main" id="{D845C69E-D1DA-4C53-9A31-42AC005BF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91703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b-NO" altLang="nb-NO" sz="2000" dirty="0" smtClean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altLang="nb-NO" sz="2000" dirty="0" smtClean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altLang="nb-NO" sz="2000" dirty="0">
              <a:ea typeface="ＭＳ Ｐゴシック" panose="020B0600070205080204" pitchFamily="34" charset="-128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="" xmlns:a16="http://schemas.microsoft.com/office/drawing/2014/main" id="{70B48554-36DF-4C7E-9B5F-3506DA50A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92" y="447675"/>
            <a:ext cx="1268078" cy="1536325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683568" y="2204864"/>
            <a:ext cx="74888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altLang="nb-NO" dirty="0"/>
              <a:t>DNB JUBL «God sportsånd» – se info på Simostranda.no og </a:t>
            </a:r>
            <a:r>
              <a:rPr lang="nb-NO" altLang="nb-NO" dirty="0" err="1"/>
              <a:t>Facebook</a:t>
            </a:r>
            <a:r>
              <a:rPr lang="nb-NO" altLang="nb-NO" dirty="0"/>
              <a:t> for NM JR. Forslag til kandidater sendes til </a:t>
            </a:r>
            <a:r>
              <a:rPr lang="nb-NO" altLang="nb-NO" dirty="0">
                <a:hlinkClick r:id="rId3"/>
              </a:rPr>
              <a:t>Vegar@skiskyting.no</a:t>
            </a:r>
            <a:r>
              <a:rPr lang="nb-NO" altLang="nb-NO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altLang="nb-NO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altLang="nb-NO" dirty="0" smtClean="0"/>
              <a:t>Stafett: alle kretser må avklare antall løpere totalt som ønsker å gå stafett i følgende klasser: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altLang="nb-NO" dirty="0" smtClean="0"/>
              <a:t>K17 – 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altLang="nb-NO" dirty="0" smtClean="0"/>
              <a:t>K19 – 20/21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altLang="nb-NO" dirty="0" smtClean="0"/>
              <a:t>M17 – 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altLang="nb-NO" dirty="0" smtClean="0"/>
              <a:t>M19 – 20/21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alt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altLang="nb-NO" dirty="0" smtClean="0"/>
              <a:t>Lagledere og representanter fra Team/skoler må sjekke lister på avtrekkskontroll og visitasjon etter innskyting senest innen 5 min. </a:t>
            </a:r>
            <a:r>
              <a:rPr lang="nb-NO" altLang="nb-NO" smtClean="0"/>
              <a:t>etter at innskyting </a:t>
            </a:r>
            <a:r>
              <a:rPr lang="nb-NO" altLang="nb-NO" dirty="0" smtClean="0"/>
              <a:t>er ferdig.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alt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01072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tel 1">
            <a:extLst>
              <a:ext uri="{FF2B5EF4-FFF2-40B4-BE49-F238E27FC236}">
                <a16:creationId xmlns="" xmlns:a16="http://schemas.microsoft.com/office/drawing/2014/main" id="{38C649DF-65DC-4DCF-9121-D6D0D281C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3200">
                <a:ea typeface="ＭＳ Ｐゴシック" panose="020B0600070205080204" pitchFamily="34" charset="-128"/>
              </a:rPr>
              <a:t>VÆRVARSEL</a:t>
            </a:r>
            <a:endParaRPr lang="nb-NO" altLang="nb-NO">
              <a:ea typeface="ＭＳ Ｐゴシック" panose="020B0600070205080204" pitchFamily="34" charset="-128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="" xmlns:a16="http://schemas.microsoft.com/office/drawing/2014/main" id="{47E2134B-5061-4D7F-B91C-A96DC3AF9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80" y="406417"/>
            <a:ext cx="1268078" cy="1366399"/>
          </a:xfrm>
          <a:prstGeom prst="rect">
            <a:avLst/>
          </a:prstGeom>
        </p:spPr>
      </p:pic>
      <p:pic>
        <p:nvPicPr>
          <p:cNvPr id="3" name="Plassholder for innhold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4341" y="1600200"/>
            <a:ext cx="5755317" cy="449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tel 1">
            <a:extLst>
              <a:ext uri="{FF2B5EF4-FFF2-40B4-BE49-F238E27FC236}">
                <a16:creationId xmlns="" xmlns:a16="http://schemas.microsoft.com/office/drawing/2014/main" id="{E8453FC5-5C76-466E-996E-28B50D42E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3200">
                <a:ea typeface="ＭＳ Ｐゴシック" panose="020B0600070205080204" pitchFamily="34" charset="-128"/>
              </a:rPr>
              <a:t>ANDRE SAKER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="" xmlns:a16="http://schemas.microsoft.com/office/drawing/2014/main" id="{77E40B77-9FAE-4D63-AD0F-25B887499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7651"/>
            <a:ext cx="1268078" cy="1352550"/>
          </a:xfrm>
          <a:prstGeom prst="rect">
            <a:avLst/>
          </a:prstGeom>
        </p:spPr>
      </p:pic>
      <p:sp>
        <p:nvSpPr>
          <p:cNvPr id="5" name="Plassholder for innhold 2">
            <a:extLst>
              <a:ext uri="{FF2B5EF4-FFF2-40B4-BE49-F238E27FC236}">
                <a16:creationId xmlns="" xmlns:a16="http://schemas.microsoft.com/office/drawing/2014/main" id="{1A4DCD3B-FB27-4B6D-8750-69410B023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lvl="1"/>
            <a:r>
              <a:rPr lang="nb-NO" altLang="nb-NO" sz="1800" dirty="0">
                <a:ea typeface="Arial" panose="020B0604020202020204" pitchFamily="34" charset="0"/>
              </a:rPr>
              <a:t>Lisens: </a:t>
            </a:r>
          </a:p>
          <a:p>
            <a:pPr lvl="2"/>
            <a:r>
              <a:rPr lang="nb-NO" altLang="nb-NO" sz="1800" dirty="0">
                <a:ea typeface="Arial" panose="020B0604020202020204" pitchFamily="34" charset="0"/>
              </a:rPr>
              <a:t>Følgende kretser blir igjen etter lagledermøtet da utøvere fra oppropte krets mangler </a:t>
            </a:r>
            <a:r>
              <a:rPr lang="nb-NO" altLang="nb-NO" sz="1800" dirty="0" smtClean="0">
                <a:ea typeface="Arial" panose="020B0604020202020204" pitchFamily="34" charset="0"/>
              </a:rPr>
              <a:t>lisens:</a:t>
            </a:r>
          </a:p>
          <a:p>
            <a:pPr lvl="3"/>
            <a:r>
              <a:rPr lang="nb-NO" altLang="nb-NO" sz="1400" dirty="0" smtClean="0">
                <a:ea typeface="Arial" panose="020B0604020202020204" pitchFamily="34" charset="0"/>
              </a:rPr>
              <a:t>Troms og Finnmark</a:t>
            </a:r>
            <a:endParaRPr lang="nb-NO" altLang="nb-NO" sz="1400" dirty="0">
              <a:ea typeface="Arial" panose="020B0604020202020204" pitchFamily="34" charset="0"/>
            </a:endParaRPr>
          </a:p>
          <a:p>
            <a:pPr lvl="1"/>
            <a:r>
              <a:rPr lang="nb-NO" altLang="nb-NO" sz="1800" dirty="0">
                <a:ea typeface="Arial" panose="020B0604020202020204" pitchFamily="34" charset="0"/>
              </a:rPr>
              <a:t>Hvis en utøver bryter, er det utøvers ansvar å oppsøke en funksjonær for å visitere våpen.</a:t>
            </a:r>
          </a:p>
          <a:p>
            <a:pPr lvl="1"/>
            <a:r>
              <a:rPr lang="nb-NO" altLang="nb-NO" sz="1800" dirty="0">
                <a:ea typeface="Arial" panose="020B0604020202020204" pitchFamily="34" charset="0"/>
              </a:rPr>
              <a:t>Startnummer og eventuelt akkrediteringsvest </a:t>
            </a:r>
            <a:r>
              <a:rPr lang="nb-NO" altLang="nb-NO" sz="1800" dirty="0" smtClean="0">
                <a:ea typeface="Arial" panose="020B0604020202020204" pitchFamily="34" charset="0"/>
              </a:rPr>
              <a:t>hentes </a:t>
            </a:r>
            <a:r>
              <a:rPr lang="nb-NO" altLang="nb-NO" sz="1800" dirty="0">
                <a:ea typeface="Arial" panose="020B0604020202020204" pitchFamily="34" charset="0"/>
              </a:rPr>
              <a:t>på rennkontoret i morgen </a:t>
            </a:r>
            <a:r>
              <a:rPr lang="nb-NO" altLang="nb-NO" sz="1800" dirty="0" smtClean="0">
                <a:ea typeface="Arial" panose="020B0604020202020204" pitchFamily="34" charset="0"/>
              </a:rPr>
              <a:t>tidlig. </a:t>
            </a:r>
          </a:p>
          <a:p>
            <a:pPr lvl="1"/>
            <a:r>
              <a:rPr lang="nb-NO" altLang="nb-NO" sz="1800" dirty="0" smtClean="0">
                <a:ea typeface="Arial" panose="020B0604020202020204" pitchFamily="34" charset="0"/>
              </a:rPr>
              <a:t>Det </a:t>
            </a:r>
            <a:r>
              <a:rPr lang="nb-NO" altLang="nb-NO" sz="1800" b="1" u="sng" dirty="0" smtClean="0">
                <a:ea typeface="Arial" panose="020B0604020202020204" pitchFamily="34" charset="0"/>
              </a:rPr>
              <a:t>SKAL</a:t>
            </a:r>
            <a:r>
              <a:rPr lang="nb-NO" altLang="nb-NO" sz="1800" dirty="0" smtClean="0">
                <a:ea typeface="Arial" panose="020B0604020202020204" pitchFamily="34" charset="0"/>
              </a:rPr>
              <a:t> brukes akkrediteringsvest når man oppholder seg i trenerområdet ved standplass.</a:t>
            </a:r>
            <a:endParaRPr lang="nb-NO" altLang="nb-NO" sz="1800" b="1" u="sng" dirty="0">
              <a:ea typeface="Arial" panose="020B0604020202020204" pitchFamily="34" charset="0"/>
            </a:endParaRPr>
          </a:p>
          <a:p>
            <a:pPr lvl="1"/>
            <a:r>
              <a:rPr lang="nb-NO" altLang="nb-NO" sz="1800" dirty="0" smtClean="0">
                <a:ea typeface="Arial" panose="020B0604020202020204" pitchFamily="34" charset="0"/>
              </a:rPr>
              <a:t>Når man vet at utøver ikke skal gå, skal startnummer leveres inn </a:t>
            </a:r>
            <a:r>
              <a:rPr lang="nb-NO" altLang="nb-NO" sz="1800" dirty="0">
                <a:ea typeface="Arial" panose="020B0604020202020204" pitchFamily="34" charset="0"/>
              </a:rPr>
              <a:t>på rennkontoret så </a:t>
            </a:r>
            <a:r>
              <a:rPr lang="nb-NO" altLang="nb-NO" sz="1800" dirty="0" smtClean="0">
                <a:ea typeface="Arial" panose="020B0604020202020204" pitchFamily="34" charset="0"/>
              </a:rPr>
              <a:t>fort som </a:t>
            </a:r>
            <a:r>
              <a:rPr lang="nb-NO" altLang="nb-NO" sz="1800" dirty="0">
                <a:ea typeface="Arial" panose="020B0604020202020204" pitchFamily="34" charset="0"/>
              </a:rPr>
              <a:t>mulig, slik at vi får sjekket listene mot hverandre. </a:t>
            </a:r>
            <a:r>
              <a:rPr lang="nb-NO" altLang="nb-NO" sz="1800" dirty="0" smtClean="0">
                <a:ea typeface="Arial" panose="020B0604020202020204" pitchFamily="34" charset="0"/>
              </a:rPr>
              <a:t>Bruker </a:t>
            </a:r>
            <a:r>
              <a:rPr lang="nb-NO" altLang="nb-NO" sz="1800" dirty="0">
                <a:ea typeface="Arial" panose="020B0604020202020204" pitchFamily="34" charset="0"/>
              </a:rPr>
              <a:t>kun 1 brikke fra EQ Timing</a:t>
            </a:r>
          </a:p>
          <a:p>
            <a:pPr lvl="1"/>
            <a:r>
              <a:rPr lang="nb-NO" altLang="nb-NO" sz="1800" dirty="0">
                <a:ea typeface="Arial" panose="020B0604020202020204" pitchFamily="34" charset="0"/>
              </a:rPr>
              <a:t>Husk to sikkerhetsnåler på startnummeret</a:t>
            </a:r>
          </a:p>
          <a:p>
            <a:pPr lvl="1"/>
            <a:r>
              <a:rPr lang="nb-NO" altLang="nb-NO" sz="1800" dirty="0">
                <a:ea typeface="Arial" panose="020B0604020202020204" pitchFamily="34" charset="0"/>
              </a:rPr>
              <a:t>Gni lårnummer godt på skidressen</a:t>
            </a:r>
          </a:p>
          <a:p>
            <a:pPr lvl="1"/>
            <a:r>
              <a:rPr lang="nb-NO" altLang="nb-NO" sz="1800" dirty="0">
                <a:ea typeface="Arial" panose="020B0604020202020204" pitchFamily="34" charset="0"/>
              </a:rPr>
              <a:t>Husk DNB merke på våpen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tel 4">
            <a:extLst>
              <a:ext uri="{FF2B5EF4-FFF2-40B4-BE49-F238E27FC236}">
                <a16:creationId xmlns="" xmlns:a16="http://schemas.microsoft.com/office/drawing/2014/main" id="{33F509E1-9ECA-4A40-9A9E-5F02393E3A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altLang="nb-NO" sz="3200">
                <a:ea typeface="ＭＳ Ｐゴシック" panose="020B0600070205080204" pitchFamily="34" charset="-128"/>
              </a:rPr>
              <a:t>TAKK FOR OPPMERKSOMHETEN</a:t>
            </a:r>
          </a:p>
        </p:txBody>
      </p:sp>
      <p:sp>
        <p:nvSpPr>
          <p:cNvPr id="7" name="Undertittel 6">
            <a:extLst>
              <a:ext uri="{FF2B5EF4-FFF2-40B4-BE49-F238E27FC236}">
                <a16:creationId xmlns="" xmlns:a16="http://schemas.microsoft.com/office/drawing/2014/main" id="{40C56E63-DA5B-4C01-9DE8-817D4FD5DB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nb-NO" b="1" dirty="0">
                <a:solidFill>
                  <a:schemeClr val="tx1"/>
                </a:solidFill>
                <a:ea typeface="+mn-ea"/>
              </a:rPr>
              <a:t>LYKKE TIL!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="" xmlns:a16="http://schemas.microsoft.com/office/drawing/2014/main" id="{1CBBACED-F984-4670-BC86-429986124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80" y="451037"/>
            <a:ext cx="1268078" cy="153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tel 5">
            <a:extLst>
              <a:ext uri="{FF2B5EF4-FFF2-40B4-BE49-F238E27FC236}">
                <a16:creationId xmlns="" xmlns:a16="http://schemas.microsoft.com/office/drawing/2014/main" id="{C50518B3-FB9C-4FC7-BCD7-B26AEE5EA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2800">
                <a:ea typeface="ＭＳ Ｐゴシック" panose="020B0600070205080204" pitchFamily="34" charset="-128"/>
              </a:rPr>
              <a:t>OFFISIELL ÅPNING AV MØTET</a:t>
            </a:r>
          </a:p>
        </p:txBody>
      </p:sp>
      <p:sp>
        <p:nvSpPr>
          <p:cNvPr id="8195" name="Plassholder for innhold 6">
            <a:extLst>
              <a:ext uri="{FF2B5EF4-FFF2-40B4-BE49-F238E27FC236}">
                <a16:creationId xmlns="" xmlns:a16="http://schemas.microsoft.com/office/drawing/2014/main" id="{1616BBF0-0694-4672-A9B9-31CDF6FA8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420888"/>
            <a:ext cx="3466728" cy="2736304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nb-NO" altLang="nb-NO" sz="1400" b="1" dirty="0">
                <a:ea typeface="ＭＳ Ｐゴシック" panose="020B0600070205080204" pitchFamily="34" charset="-128"/>
              </a:rPr>
              <a:t>R</a:t>
            </a:r>
            <a:r>
              <a:rPr lang="nb-NO" altLang="nb-NO" sz="1400" b="1" dirty="0" smtClean="0">
                <a:ea typeface="ＭＳ Ｐゴシック" panose="020B0600070205080204" pitchFamily="34" charset="-128"/>
              </a:rPr>
              <a:t>ennkomite:</a:t>
            </a:r>
          </a:p>
          <a:p>
            <a:pPr>
              <a:spcBef>
                <a:spcPts val="1800"/>
              </a:spcBef>
            </a:pPr>
            <a:r>
              <a:rPr lang="nb-NO" altLang="nb-NO" sz="1400" b="1" dirty="0" smtClean="0">
                <a:ea typeface="ＭＳ Ｐゴシック" panose="020B0600070205080204" pitchFamily="34" charset="-128"/>
              </a:rPr>
              <a:t>Roar Viken – Rennleder</a:t>
            </a:r>
          </a:p>
          <a:p>
            <a:pPr>
              <a:spcBef>
                <a:spcPts val="1800"/>
              </a:spcBef>
            </a:pPr>
            <a:r>
              <a:rPr lang="nb-NO" altLang="nb-NO" sz="1400" b="1" dirty="0" smtClean="0">
                <a:ea typeface="ＭＳ Ｐゴシック" panose="020B0600070205080204" pitchFamily="34" charset="-128"/>
              </a:rPr>
              <a:t>Nils Anders Lien – Skytebaneleder</a:t>
            </a:r>
          </a:p>
          <a:p>
            <a:pPr>
              <a:spcBef>
                <a:spcPts val="1800"/>
              </a:spcBef>
            </a:pPr>
            <a:r>
              <a:rPr lang="nb-NO" altLang="nb-NO" sz="1400" b="1" dirty="0" smtClean="0">
                <a:ea typeface="ＭＳ Ｐゴシック" panose="020B0600070205080204" pitchFamily="34" charset="-128"/>
              </a:rPr>
              <a:t>Gjermund Holm – Løypesjef</a:t>
            </a:r>
          </a:p>
          <a:p>
            <a:pPr>
              <a:spcBef>
                <a:spcPts val="1800"/>
              </a:spcBef>
            </a:pPr>
            <a:r>
              <a:rPr lang="nb-NO" altLang="nb-NO" sz="1400" b="1" dirty="0" smtClean="0">
                <a:ea typeface="ＭＳ Ｐゴシック" panose="020B0600070205080204" pitchFamily="34" charset="-128"/>
              </a:rPr>
              <a:t>Bjørn Tore </a:t>
            </a:r>
            <a:r>
              <a:rPr lang="nb-NO" altLang="nb-NO" sz="1400" b="1" dirty="0" err="1" smtClean="0">
                <a:ea typeface="ＭＳ Ｐゴシック" panose="020B0600070205080204" pitchFamily="34" charset="-128"/>
              </a:rPr>
              <a:t>Aasand</a:t>
            </a:r>
            <a:r>
              <a:rPr lang="nb-NO" altLang="nb-NO" sz="1400" b="1" dirty="0" smtClean="0">
                <a:ea typeface="ＭＳ Ｐゴシック" panose="020B0600070205080204" pitchFamily="34" charset="-128"/>
              </a:rPr>
              <a:t> – Arenasjef</a:t>
            </a:r>
          </a:p>
          <a:p>
            <a:pPr>
              <a:spcBef>
                <a:spcPts val="1800"/>
              </a:spcBef>
            </a:pPr>
            <a:r>
              <a:rPr lang="nb-NO" altLang="nb-NO" sz="1400" b="1" dirty="0" smtClean="0">
                <a:ea typeface="ＭＳ Ｐゴシック" panose="020B0600070205080204" pitchFamily="34" charset="-128"/>
              </a:rPr>
              <a:t>Heidi Solum – Rennkontor</a:t>
            </a:r>
          </a:p>
        </p:txBody>
      </p:sp>
      <p:pic>
        <p:nvPicPr>
          <p:cNvPr id="8196" name="Bilde 2">
            <a:extLst>
              <a:ext uri="{FF2B5EF4-FFF2-40B4-BE49-F238E27FC236}">
                <a16:creationId xmlns="" xmlns:a16="http://schemas.microsoft.com/office/drawing/2014/main" id="{11DDC866-053E-4E1C-B28A-EABC10D8E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384175"/>
            <a:ext cx="1270000" cy="153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4635134" y="2924944"/>
            <a:ext cx="36181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b="1" dirty="0"/>
              <a:t>TD:</a:t>
            </a:r>
          </a:p>
          <a:p>
            <a:r>
              <a:rPr lang="nb-NO" sz="1400" b="1" dirty="0"/>
              <a:t>Hans-Peter Olsen </a:t>
            </a:r>
          </a:p>
          <a:p>
            <a:r>
              <a:rPr lang="nb-NO" sz="1400" b="1" dirty="0"/>
              <a:t>Morten Hage</a:t>
            </a:r>
          </a:p>
          <a:p>
            <a:endParaRPr lang="nb-NO" sz="1400" b="1" dirty="0" smtClean="0"/>
          </a:p>
          <a:p>
            <a:r>
              <a:rPr lang="nb-NO" sz="1400" b="1" dirty="0" err="1" smtClean="0"/>
              <a:t>NSSF’s</a:t>
            </a:r>
            <a:r>
              <a:rPr lang="nb-NO" sz="1400" b="1" dirty="0" smtClean="0"/>
              <a:t> </a:t>
            </a:r>
            <a:r>
              <a:rPr lang="nb-NO" sz="1400" b="1" dirty="0"/>
              <a:t>representant fra styret:</a:t>
            </a:r>
          </a:p>
          <a:p>
            <a:r>
              <a:rPr lang="nb-NO" sz="1400" b="1" dirty="0"/>
              <a:t>Gjermund Hol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tel 1">
            <a:extLst>
              <a:ext uri="{FF2B5EF4-FFF2-40B4-BE49-F238E27FC236}">
                <a16:creationId xmlns="" xmlns:a16="http://schemas.microsoft.com/office/drawing/2014/main" id="{1A87221A-7A99-4DC3-819B-DC5C2BD80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5263" y="333375"/>
            <a:ext cx="3673475" cy="1143000"/>
          </a:xfrm>
        </p:spPr>
        <p:txBody>
          <a:bodyPr/>
          <a:lstStyle/>
          <a:p>
            <a:r>
              <a:rPr lang="nb-NO" altLang="nb-NO" sz="3200" dirty="0">
                <a:ea typeface="ＭＳ Ｐゴシック" panose="020B0600070205080204" pitchFamily="34" charset="-128"/>
              </a:rPr>
              <a:t>OPPROP</a:t>
            </a:r>
            <a:endParaRPr lang="nb-NO" altLang="nb-NO" dirty="0">
              <a:ea typeface="ＭＳ Ｐゴシック" panose="020B0600070205080204" pitchFamily="34" charset="-128"/>
            </a:endParaRPr>
          </a:p>
        </p:txBody>
      </p:sp>
      <p:sp>
        <p:nvSpPr>
          <p:cNvPr id="9219" name="Plassholder for innhold 2">
            <a:extLst>
              <a:ext uri="{FF2B5EF4-FFF2-40B4-BE49-F238E27FC236}">
                <a16:creationId xmlns="" xmlns:a16="http://schemas.microsoft.com/office/drawing/2014/main" id="{891DF9FA-76EC-4CDD-82D9-4D673A9A6A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1550" y="1600200"/>
            <a:ext cx="3524250" cy="4525963"/>
          </a:xfrm>
        </p:spPr>
        <p:txBody>
          <a:bodyPr/>
          <a:lstStyle/>
          <a:p>
            <a:pPr marL="0" indent="0">
              <a:lnSpc>
                <a:spcPts val="4000"/>
              </a:lnSpc>
              <a:buFont typeface="Arial" panose="020B0604020202020204" pitchFamily="34" charset="0"/>
              <a:buNone/>
            </a:pPr>
            <a:r>
              <a:rPr lang="nb-NO" altLang="nb-NO" dirty="0">
                <a:ea typeface="ＭＳ Ｐゴシック" panose="020B0600070205080204" pitchFamily="34" charset="-128"/>
              </a:rPr>
              <a:t>Agder</a:t>
            </a:r>
            <a:br>
              <a:rPr lang="nb-NO" altLang="nb-NO" dirty="0">
                <a:ea typeface="ＭＳ Ｐゴシック" panose="020B0600070205080204" pitchFamily="34" charset="-128"/>
              </a:rPr>
            </a:br>
            <a:r>
              <a:rPr lang="nb-NO" altLang="nb-NO" dirty="0">
                <a:ea typeface="ＭＳ Ｐゴシック" panose="020B0600070205080204" pitchFamily="34" charset="-128"/>
              </a:rPr>
              <a:t>Buskerud</a:t>
            </a:r>
            <a:br>
              <a:rPr lang="nb-NO" altLang="nb-NO" dirty="0">
                <a:ea typeface="ＭＳ Ｐゴシック" panose="020B0600070205080204" pitchFamily="34" charset="-128"/>
              </a:rPr>
            </a:br>
            <a:r>
              <a:rPr lang="nb-NO" altLang="nb-NO" dirty="0">
                <a:ea typeface="ＭＳ Ｐゴシック" panose="020B0600070205080204" pitchFamily="34" charset="-128"/>
              </a:rPr>
              <a:t>Finnmark</a:t>
            </a:r>
            <a:br>
              <a:rPr lang="nb-NO" altLang="nb-NO" dirty="0">
                <a:ea typeface="ＭＳ Ｐゴシック" panose="020B0600070205080204" pitchFamily="34" charset="-128"/>
              </a:rPr>
            </a:br>
            <a:r>
              <a:rPr lang="nb-NO" altLang="nb-NO" dirty="0">
                <a:ea typeface="ＭＳ Ｐゴシック" panose="020B0600070205080204" pitchFamily="34" charset="-128"/>
              </a:rPr>
              <a:t>Hedmark</a:t>
            </a:r>
            <a:br>
              <a:rPr lang="nb-NO" altLang="nb-NO" dirty="0">
                <a:ea typeface="ＭＳ Ｐゴシック" panose="020B0600070205080204" pitchFamily="34" charset="-128"/>
              </a:rPr>
            </a:br>
            <a:r>
              <a:rPr lang="nb-NO" altLang="nb-NO" dirty="0">
                <a:ea typeface="ＭＳ Ｐゴシック" panose="020B0600070205080204" pitchFamily="34" charset="-128"/>
              </a:rPr>
              <a:t>Hordaland</a:t>
            </a:r>
            <a:br>
              <a:rPr lang="nb-NO" altLang="nb-NO" dirty="0">
                <a:ea typeface="ＭＳ Ｐゴシック" panose="020B0600070205080204" pitchFamily="34" charset="-128"/>
              </a:rPr>
            </a:br>
            <a:r>
              <a:rPr lang="nb-NO" altLang="nb-NO" dirty="0">
                <a:ea typeface="ＭＳ Ｐゴシック" panose="020B0600070205080204" pitchFamily="34" charset="-128"/>
              </a:rPr>
              <a:t>Møre &amp; Romsdal</a:t>
            </a:r>
            <a:br>
              <a:rPr lang="nb-NO" altLang="nb-NO" dirty="0">
                <a:ea typeface="ＭＳ Ｐゴシック" panose="020B0600070205080204" pitchFamily="34" charset="-128"/>
              </a:rPr>
            </a:br>
            <a:r>
              <a:rPr lang="nb-NO" altLang="nb-NO" dirty="0" smtClean="0">
                <a:ea typeface="ＭＳ Ｐゴシック" panose="020B0600070205080204" pitchFamily="34" charset="-128"/>
              </a:rPr>
              <a:t>Nordland </a:t>
            </a:r>
            <a:r>
              <a:rPr lang="nb-NO" altLang="nb-NO" sz="1600" dirty="0" smtClean="0">
                <a:ea typeface="ＭＳ Ｐゴシック" panose="020B0600070205080204" pitchFamily="34" charset="-128"/>
              </a:rPr>
              <a:t>– ikke møtt</a:t>
            </a:r>
            <a:r>
              <a:rPr lang="nb-NO" altLang="nb-NO" dirty="0">
                <a:ea typeface="ＭＳ Ｐゴシック" panose="020B0600070205080204" pitchFamily="34" charset="-128"/>
              </a:rPr>
              <a:t/>
            </a:r>
            <a:br>
              <a:rPr lang="nb-NO" altLang="nb-NO" dirty="0">
                <a:ea typeface="ＭＳ Ｐゴシック" panose="020B0600070205080204" pitchFamily="34" charset="-128"/>
              </a:rPr>
            </a:br>
            <a:r>
              <a:rPr lang="nb-NO" altLang="nb-NO" dirty="0">
                <a:ea typeface="ＭＳ Ｐゴシック" panose="020B0600070205080204" pitchFamily="34" charset="-128"/>
              </a:rPr>
              <a:t>Nord-Trøndelag</a:t>
            </a:r>
            <a:endParaRPr lang="nb-NO" altLang="nb-NO" sz="2000" dirty="0">
              <a:ea typeface="ＭＳ Ｐゴシック" panose="020B0600070205080204" pitchFamily="34" charset="-128"/>
            </a:endParaRPr>
          </a:p>
        </p:txBody>
      </p:sp>
      <p:sp>
        <p:nvSpPr>
          <p:cNvPr id="9220" name="Plassholder for innhold 4">
            <a:extLst>
              <a:ext uri="{FF2B5EF4-FFF2-40B4-BE49-F238E27FC236}">
                <a16:creationId xmlns="" xmlns:a16="http://schemas.microsoft.com/office/drawing/2014/main" id="{2DD9D4F3-3C6E-4526-AD8F-E31957889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1" y="1600200"/>
            <a:ext cx="4464496" cy="4525963"/>
          </a:xfrm>
        </p:spPr>
        <p:txBody>
          <a:bodyPr/>
          <a:lstStyle/>
          <a:p>
            <a:pPr marL="0" indent="0">
              <a:lnSpc>
                <a:spcPts val="4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nn-NO" altLang="nb-NO" dirty="0">
                <a:ea typeface="ＭＳ Ｐゴシック" panose="020B0600070205080204" pitchFamily="34" charset="-128"/>
              </a:rPr>
              <a:t>Nord-Østerdal</a:t>
            </a:r>
            <a:br>
              <a:rPr lang="nn-NO" altLang="nb-NO" dirty="0">
                <a:ea typeface="ＭＳ Ｐゴシック" panose="020B0600070205080204" pitchFamily="34" charset="-128"/>
              </a:rPr>
            </a:br>
            <a:r>
              <a:rPr lang="nn-NO" altLang="nb-NO" dirty="0">
                <a:ea typeface="ＭＳ Ｐゴシック" panose="020B0600070205080204" pitchFamily="34" charset="-128"/>
              </a:rPr>
              <a:t>Oppland</a:t>
            </a:r>
            <a:br>
              <a:rPr lang="nn-NO" altLang="nb-NO" dirty="0">
                <a:ea typeface="ＭＳ Ｐゴシック" panose="020B0600070205080204" pitchFamily="34" charset="-128"/>
              </a:rPr>
            </a:br>
            <a:r>
              <a:rPr lang="nn-NO" altLang="nb-NO" dirty="0">
                <a:ea typeface="ＭＳ Ｐゴシック" panose="020B0600070205080204" pitchFamily="34" charset="-128"/>
              </a:rPr>
              <a:t>Oslo &amp; Akershus</a:t>
            </a:r>
            <a:br>
              <a:rPr lang="nn-NO" altLang="nb-NO" dirty="0">
                <a:ea typeface="ＭＳ Ｐゴシック" panose="020B0600070205080204" pitchFamily="34" charset="-128"/>
              </a:rPr>
            </a:br>
            <a:r>
              <a:rPr lang="nn-NO" altLang="nb-NO" dirty="0">
                <a:ea typeface="ＭＳ Ｐゴシック" panose="020B0600070205080204" pitchFamily="34" charset="-128"/>
              </a:rPr>
              <a:t>Rogaland</a:t>
            </a:r>
            <a:br>
              <a:rPr lang="nn-NO" altLang="nb-NO" dirty="0">
                <a:ea typeface="ＭＳ Ｐゴシック" panose="020B0600070205080204" pitchFamily="34" charset="-128"/>
              </a:rPr>
            </a:br>
            <a:r>
              <a:rPr lang="nn-NO" altLang="nb-NO" dirty="0">
                <a:ea typeface="ＭＳ Ｐゴシック" panose="020B0600070205080204" pitchFamily="34" charset="-128"/>
              </a:rPr>
              <a:t>Sogn &amp; Fjordane</a:t>
            </a:r>
            <a:br>
              <a:rPr lang="nn-NO" altLang="nb-NO" dirty="0">
                <a:ea typeface="ＭＳ Ｐゴシック" panose="020B0600070205080204" pitchFamily="34" charset="-128"/>
              </a:rPr>
            </a:br>
            <a:r>
              <a:rPr lang="nn-NO" altLang="nb-NO" dirty="0">
                <a:ea typeface="ＭＳ Ｐゴシック" panose="020B0600070205080204" pitchFamily="34" charset="-128"/>
              </a:rPr>
              <a:t>Sør-Trøndelag</a:t>
            </a:r>
            <a:br>
              <a:rPr lang="nn-NO" altLang="nb-NO" dirty="0">
                <a:ea typeface="ＭＳ Ｐゴシック" panose="020B0600070205080204" pitchFamily="34" charset="-128"/>
              </a:rPr>
            </a:br>
            <a:r>
              <a:rPr lang="nn-NO" altLang="nb-NO" dirty="0">
                <a:ea typeface="ＭＳ Ｐゴシック" panose="020B0600070205080204" pitchFamily="34" charset="-128"/>
              </a:rPr>
              <a:t>Telemark &amp; </a:t>
            </a:r>
            <a:r>
              <a:rPr lang="nn-NO" altLang="nb-NO" dirty="0" smtClean="0">
                <a:ea typeface="ＭＳ Ｐゴシック" panose="020B0600070205080204" pitchFamily="34" charset="-128"/>
              </a:rPr>
              <a:t>Vestfold </a:t>
            </a:r>
            <a:r>
              <a:rPr lang="nn-NO" altLang="nb-NO" sz="1600" dirty="0" smtClean="0">
                <a:ea typeface="ＭＳ Ｐゴシック" panose="020B0600070205080204" pitchFamily="34" charset="-128"/>
              </a:rPr>
              <a:t>– </a:t>
            </a:r>
            <a:r>
              <a:rPr lang="nn-NO" altLang="nb-NO" sz="1600" dirty="0" err="1" smtClean="0">
                <a:ea typeface="ＭＳ Ｐゴシック" panose="020B0600070205080204" pitchFamily="34" charset="-128"/>
              </a:rPr>
              <a:t>ikke</a:t>
            </a:r>
            <a:r>
              <a:rPr lang="nn-NO" altLang="nb-NO" sz="1600" dirty="0" smtClean="0">
                <a:ea typeface="ＭＳ Ｐゴシック" panose="020B0600070205080204" pitchFamily="34" charset="-128"/>
              </a:rPr>
              <a:t> møtt</a:t>
            </a:r>
            <a:r>
              <a:rPr lang="nn-NO" altLang="nb-NO" dirty="0">
                <a:ea typeface="ＭＳ Ｐゴシック" panose="020B0600070205080204" pitchFamily="34" charset="-128"/>
              </a:rPr>
              <a:t/>
            </a:r>
            <a:br>
              <a:rPr lang="nn-NO" altLang="nb-NO" dirty="0">
                <a:ea typeface="ＭＳ Ｐゴシック" panose="020B0600070205080204" pitchFamily="34" charset="-128"/>
              </a:rPr>
            </a:br>
            <a:r>
              <a:rPr lang="nn-NO" altLang="nb-NO" dirty="0">
                <a:ea typeface="ＭＳ Ｐゴシック" panose="020B0600070205080204" pitchFamily="34" charset="-128"/>
              </a:rPr>
              <a:t>Troms</a:t>
            </a:r>
          </a:p>
        </p:txBody>
      </p:sp>
      <p:cxnSp>
        <p:nvCxnSpPr>
          <p:cNvPr id="7" name="Rett linje 6">
            <a:extLst>
              <a:ext uri="{FF2B5EF4-FFF2-40B4-BE49-F238E27FC236}">
                <a16:creationId xmlns="" xmlns:a16="http://schemas.microsoft.com/office/drawing/2014/main" id="{45711CC5-EB14-4D6C-92BD-C67E984D4B95}"/>
              </a:ext>
            </a:extLst>
          </p:cNvPr>
          <p:cNvCxnSpPr/>
          <p:nvPr/>
        </p:nvCxnSpPr>
        <p:spPr>
          <a:xfrm>
            <a:off x="4572000" y="1916113"/>
            <a:ext cx="0" cy="3960812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2" name="Bilde 1">
            <a:extLst>
              <a:ext uri="{FF2B5EF4-FFF2-40B4-BE49-F238E27FC236}">
                <a16:creationId xmlns="" xmlns:a16="http://schemas.microsoft.com/office/drawing/2014/main" id="{A8DFA381-3AD2-49B8-9D70-DF1C5FE6D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404813"/>
            <a:ext cx="1268413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tel 1">
            <a:extLst>
              <a:ext uri="{FF2B5EF4-FFF2-40B4-BE49-F238E27FC236}">
                <a16:creationId xmlns="" xmlns:a16="http://schemas.microsoft.com/office/drawing/2014/main" id="{A630A1D0-1AD3-4504-9578-9A8C8CF26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3200" dirty="0">
                <a:ea typeface="ＭＳ Ｐゴシック" panose="020B0600070205080204" pitchFamily="34" charset="-128"/>
              </a:rPr>
              <a:t>VALG AV </a:t>
            </a:r>
            <a:r>
              <a:rPr lang="nb-NO" altLang="nb-NO" sz="3200" dirty="0" smtClean="0">
                <a:ea typeface="ＭＳ Ｐゴシック" panose="020B0600070205080204" pitchFamily="34" charset="-128"/>
              </a:rPr>
              <a:t>RENNJURY</a:t>
            </a:r>
            <a:br>
              <a:rPr lang="nb-NO" altLang="nb-NO" sz="3200" dirty="0" smtClean="0">
                <a:ea typeface="ＭＳ Ｐゴシック" panose="020B0600070205080204" pitchFamily="34" charset="-128"/>
              </a:rPr>
            </a:br>
            <a:r>
              <a:rPr lang="nb-NO" altLang="nb-NO" sz="3200" dirty="0" smtClean="0">
                <a:ea typeface="ＭＳ Ｐゴシック" panose="020B0600070205080204" pitchFamily="34" charset="-128"/>
              </a:rPr>
              <a:t>FORMIDDAG</a:t>
            </a:r>
            <a:endParaRPr lang="nb-NO" altLang="nb-NO" sz="32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6" name="Tabell 5">
            <a:extLst>
              <a:ext uri="{FF2B5EF4-FFF2-40B4-BE49-F238E27FC236}">
                <a16:creationId xmlns="" xmlns:a16="http://schemas.microsoft.com/office/drawing/2014/main" id="{2AA9622F-4DEB-4728-882D-264E6BD0C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396554"/>
              </p:ext>
            </p:extLst>
          </p:nvPr>
        </p:nvGraphicFramePr>
        <p:xfrm>
          <a:off x="1524000" y="2205038"/>
          <a:ext cx="6096000" cy="324009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6159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800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0015">
                <a:tc>
                  <a:txBody>
                    <a:bodyPr/>
                    <a:lstStyle/>
                    <a:p>
                      <a:pPr algn="l"/>
                      <a:r>
                        <a:rPr lang="nb-N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TD </a:t>
                      </a:r>
                      <a:r>
                        <a:rPr lang="nb-NO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(leder)</a:t>
                      </a:r>
                    </a:p>
                  </a:txBody>
                  <a:tcPr marT="45722" marB="4572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1800" dirty="0">
                          <a:latin typeface="Arial"/>
                          <a:cs typeface="Arial"/>
                        </a:rPr>
                        <a:t>Hans-Peter Olsen</a:t>
                      </a:r>
                      <a:endParaRPr lang="nb-N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0015">
                <a:tc>
                  <a:txBody>
                    <a:bodyPr/>
                    <a:lstStyle/>
                    <a:p>
                      <a:pPr algn="l"/>
                      <a:r>
                        <a:rPr lang="nb-N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TD</a:t>
                      </a: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>
                          <a:latin typeface="Arial"/>
                          <a:cs typeface="Arial"/>
                        </a:rPr>
                        <a:t>Morten Hage</a:t>
                      </a:r>
                      <a:endParaRPr lang="nb-N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0015">
                <a:tc>
                  <a:txBody>
                    <a:bodyPr/>
                    <a:lstStyle/>
                    <a:p>
                      <a:pPr algn="l"/>
                      <a:r>
                        <a:rPr lang="nb-N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RENNLEDER</a:t>
                      </a:r>
                    </a:p>
                  </a:txBody>
                  <a:tcPr marT="45722" marB="4572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>
                          <a:latin typeface="Arial"/>
                          <a:cs typeface="Arial"/>
                        </a:rPr>
                        <a:t>Roar Viken</a:t>
                      </a:r>
                      <a:endParaRPr lang="nb-N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0015">
                <a:tc>
                  <a:txBody>
                    <a:bodyPr/>
                    <a:lstStyle/>
                    <a:p>
                      <a:pPr algn="l"/>
                      <a:r>
                        <a:rPr lang="nb-N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VALGT LAGLEDER</a:t>
                      </a: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smtClean="0">
                          <a:latin typeface="Arial"/>
                          <a:cs typeface="Arial"/>
                        </a:rPr>
                        <a:t>Svein</a:t>
                      </a:r>
                      <a:r>
                        <a:rPr lang="nb-NO" sz="1800" baseline="0" dirty="0" smtClean="0">
                          <a:latin typeface="Arial"/>
                          <a:cs typeface="Arial"/>
                        </a:rPr>
                        <a:t> Inge Wold</a:t>
                      </a:r>
                      <a:endParaRPr lang="nb-NO" sz="1800" dirty="0">
                        <a:latin typeface="Arial"/>
                        <a:cs typeface="Arial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0015">
                <a:tc>
                  <a:txBody>
                    <a:bodyPr/>
                    <a:lstStyle/>
                    <a:p>
                      <a:pPr algn="l"/>
                      <a:r>
                        <a:rPr lang="nb-N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VALGT LAGLEDER</a:t>
                      </a:r>
                    </a:p>
                  </a:txBody>
                  <a:tcPr marT="45722" marB="4572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smtClean="0">
                          <a:latin typeface="Arial"/>
                          <a:cs typeface="Arial"/>
                        </a:rPr>
                        <a:t>Knut Sand</a:t>
                      </a:r>
                      <a:endParaRPr lang="nb-NO" sz="1800" dirty="0">
                        <a:latin typeface="Arial"/>
                        <a:cs typeface="Arial"/>
                      </a:endParaRPr>
                    </a:p>
                  </a:txBody>
                  <a:tcPr marT="45722" marB="4572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0015">
                <a:tc>
                  <a:txBody>
                    <a:bodyPr/>
                    <a:lstStyle/>
                    <a:p>
                      <a:pPr algn="l"/>
                      <a:r>
                        <a:rPr lang="nb-NO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NSSF </a:t>
                      </a:r>
                      <a:r>
                        <a:rPr lang="nb-NO"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</a:t>
                      </a:r>
                      <a:r>
                        <a:rPr lang="nb-NO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b-NO"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</a:t>
                      </a:r>
                      <a:endParaRPr lang="nb-NO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>
                          <a:latin typeface="Arial"/>
                          <a:cs typeface="Arial"/>
                        </a:rPr>
                        <a:t>Vegar </a:t>
                      </a:r>
                      <a:r>
                        <a:rPr lang="nb-NO" sz="1800" dirty="0" err="1">
                          <a:latin typeface="Arial"/>
                          <a:cs typeface="Arial"/>
                        </a:rPr>
                        <a:t>Rolfsrud</a:t>
                      </a:r>
                    </a:p>
                  </a:txBody>
                  <a:tcPr marT="45722" marB="45722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56" name="Bilde 1">
            <a:extLst>
              <a:ext uri="{FF2B5EF4-FFF2-40B4-BE49-F238E27FC236}">
                <a16:creationId xmlns="" xmlns:a16="http://schemas.microsoft.com/office/drawing/2014/main" id="{87E25D80-C647-407E-9455-483B25889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430213"/>
            <a:ext cx="1268412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62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tel 1">
            <a:extLst>
              <a:ext uri="{FF2B5EF4-FFF2-40B4-BE49-F238E27FC236}">
                <a16:creationId xmlns="" xmlns:a16="http://schemas.microsoft.com/office/drawing/2014/main" id="{A630A1D0-1AD3-4504-9578-9A8C8CF26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3200" dirty="0">
                <a:ea typeface="ＭＳ Ｐゴシック" panose="020B0600070205080204" pitchFamily="34" charset="-128"/>
              </a:rPr>
              <a:t>VALG AV </a:t>
            </a:r>
            <a:r>
              <a:rPr lang="nb-NO" altLang="nb-NO" sz="3200" dirty="0" smtClean="0">
                <a:ea typeface="ＭＳ Ｐゴシック" panose="020B0600070205080204" pitchFamily="34" charset="-128"/>
              </a:rPr>
              <a:t>RENNJURY</a:t>
            </a:r>
            <a:br>
              <a:rPr lang="nb-NO" altLang="nb-NO" sz="3200" dirty="0" smtClean="0">
                <a:ea typeface="ＭＳ Ｐゴシック" panose="020B0600070205080204" pitchFamily="34" charset="-128"/>
              </a:rPr>
            </a:br>
            <a:r>
              <a:rPr lang="nb-NO" altLang="nb-NO" sz="3200" dirty="0" smtClean="0">
                <a:ea typeface="ＭＳ Ｐゴシック" panose="020B0600070205080204" pitchFamily="34" charset="-128"/>
              </a:rPr>
              <a:t>ETTERMIDDAG</a:t>
            </a:r>
            <a:endParaRPr lang="nb-NO" altLang="nb-NO" sz="32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6" name="Tabell 5">
            <a:extLst>
              <a:ext uri="{FF2B5EF4-FFF2-40B4-BE49-F238E27FC236}">
                <a16:creationId xmlns="" xmlns:a16="http://schemas.microsoft.com/office/drawing/2014/main" id="{2AA9622F-4DEB-4728-882D-264E6BD0C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919137"/>
              </p:ext>
            </p:extLst>
          </p:nvPr>
        </p:nvGraphicFramePr>
        <p:xfrm>
          <a:off x="1524000" y="2205038"/>
          <a:ext cx="6096000" cy="324009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6159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800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0015">
                <a:tc>
                  <a:txBody>
                    <a:bodyPr/>
                    <a:lstStyle/>
                    <a:p>
                      <a:pPr algn="l"/>
                      <a:r>
                        <a:rPr lang="nb-N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TD </a:t>
                      </a:r>
                      <a:r>
                        <a:rPr lang="nb-NO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(leder)</a:t>
                      </a:r>
                    </a:p>
                  </a:txBody>
                  <a:tcPr marT="45722" marB="4572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1800" dirty="0">
                          <a:latin typeface="Arial"/>
                          <a:cs typeface="Arial"/>
                        </a:rPr>
                        <a:t>Hans-Peter Olsen</a:t>
                      </a:r>
                      <a:endParaRPr lang="nb-N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0015">
                <a:tc>
                  <a:txBody>
                    <a:bodyPr/>
                    <a:lstStyle/>
                    <a:p>
                      <a:pPr algn="l"/>
                      <a:r>
                        <a:rPr lang="nb-N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TD</a:t>
                      </a: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>
                          <a:latin typeface="Arial"/>
                          <a:cs typeface="Arial"/>
                        </a:rPr>
                        <a:t>Morten Hage</a:t>
                      </a:r>
                      <a:endParaRPr lang="nb-N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0015">
                <a:tc>
                  <a:txBody>
                    <a:bodyPr/>
                    <a:lstStyle/>
                    <a:p>
                      <a:pPr algn="l"/>
                      <a:r>
                        <a:rPr lang="nb-N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RENNLEDER</a:t>
                      </a:r>
                    </a:p>
                  </a:txBody>
                  <a:tcPr marT="45722" marB="4572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>
                          <a:latin typeface="Arial"/>
                          <a:cs typeface="Arial"/>
                        </a:rPr>
                        <a:t>Roar Viken</a:t>
                      </a:r>
                      <a:endParaRPr lang="nb-N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0015">
                <a:tc>
                  <a:txBody>
                    <a:bodyPr/>
                    <a:lstStyle/>
                    <a:p>
                      <a:pPr algn="l"/>
                      <a:r>
                        <a:rPr lang="nb-N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VALGT LAGLEDER</a:t>
                      </a: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smtClean="0">
                          <a:latin typeface="Arial"/>
                          <a:cs typeface="Arial"/>
                        </a:rPr>
                        <a:t>Anne Elvebakk</a:t>
                      </a:r>
                      <a:endParaRPr lang="nb-NO" sz="1800" dirty="0">
                        <a:latin typeface="Arial"/>
                        <a:cs typeface="Arial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0015">
                <a:tc>
                  <a:txBody>
                    <a:bodyPr/>
                    <a:lstStyle/>
                    <a:p>
                      <a:pPr algn="l"/>
                      <a:r>
                        <a:rPr lang="nb-N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VALGT LAGLEDER</a:t>
                      </a:r>
                    </a:p>
                  </a:txBody>
                  <a:tcPr marT="45722" marB="4572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smtClean="0">
                          <a:latin typeface="Arial"/>
                          <a:cs typeface="Arial"/>
                        </a:rPr>
                        <a:t>Amund Leren</a:t>
                      </a:r>
                      <a:endParaRPr lang="nb-NO" sz="1800" dirty="0">
                        <a:latin typeface="Arial"/>
                        <a:cs typeface="Arial"/>
                      </a:endParaRPr>
                    </a:p>
                  </a:txBody>
                  <a:tcPr marT="45722" marB="4572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0015">
                <a:tc>
                  <a:txBody>
                    <a:bodyPr/>
                    <a:lstStyle/>
                    <a:p>
                      <a:pPr algn="l"/>
                      <a:r>
                        <a:rPr lang="nb-NO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NSSF </a:t>
                      </a:r>
                      <a:r>
                        <a:rPr lang="nb-NO"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</a:t>
                      </a:r>
                      <a:r>
                        <a:rPr lang="nb-NO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b-NO"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</a:t>
                      </a:r>
                      <a:endParaRPr lang="nb-NO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>
                          <a:latin typeface="Arial"/>
                          <a:cs typeface="Arial"/>
                        </a:rPr>
                        <a:t>Vegar </a:t>
                      </a:r>
                      <a:r>
                        <a:rPr lang="nb-NO" sz="1800" dirty="0" err="1">
                          <a:latin typeface="Arial"/>
                          <a:cs typeface="Arial"/>
                        </a:rPr>
                        <a:t>Rolfsrud</a:t>
                      </a:r>
                    </a:p>
                  </a:txBody>
                  <a:tcPr marT="45722" marB="45722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56" name="Bilde 1">
            <a:extLst>
              <a:ext uri="{FF2B5EF4-FFF2-40B4-BE49-F238E27FC236}">
                <a16:creationId xmlns="" xmlns:a16="http://schemas.microsoft.com/office/drawing/2014/main" id="{87E25D80-C647-407E-9455-483B25889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430213"/>
            <a:ext cx="1268412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6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tel 1">
            <a:extLst>
              <a:ext uri="{FF2B5EF4-FFF2-40B4-BE49-F238E27FC236}">
                <a16:creationId xmlns="" xmlns:a16="http://schemas.microsoft.com/office/drawing/2014/main" id="{A630A1D0-1AD3-4504-9578-9A8C8CF26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3200" dirty="0" smtClean="0">
                <a:ea typeface="ＭＳ Ｐゴシック" panose="020B0600070205080204" pitchFamily="34" charset="-128"/>
              </a:rPr>
              <a:t>TEKNISK BRIEF</a:t>
            </a:r>
            <a:endParaRPr lang="nb-NO" altLang="nb-NO" sz="3200" dirty="0">
              <a:ea typeface="ＭＳ Ｐゴシック" panose="020B0600070205080204" pitchFamily="34" charset="-128"/>
            </a:endParaRPr>
          </a:p>
        </p:txBody>
      </p:sp>
      <p:pic>
        <p:nvPicPr>
          <p:cNvPr id="10256" name="Bilde 1">
            <a:extLst>
              <a:ext uri="{FF2B5EF4-FFF2-40B4-BE49-F238E27FC236}">
                <a16:creationId xmlns="" xmlns:a16="http://schemas.microsoft.com/office/drawing/2014/main" id="{87E25D80-C647-407E-9455-483B25889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430213"/>
            <a:ext cx="1268412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323528" y="2492896"/>
            <a:ext cx="845616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Løperne bes utvise forsiktighet i ytterste punktet på i 2, 2,5, 3 og 3,3 km løypene</a:t>
            </a:r>
          </a:p>
          <a:p>
            <a:r>
              <a:rPr lang="nb-NO" dirty="0" smtClean="0"/>
              <a:t>Dette punktet er smalt.  </a:t>
            </a:r>
          </a:p>
          <a:p>
            <a:endParaRPr lang="nb-NO" dirty="0"/>
          </a:p>
          <a:p>
            <a:r>
              <a:rPr lang="nb-NO" dirty="0" smtClean="0"/>
              <a:t>Oppstillingsområde til fellesstart: </a:t>
            </a:r>
          </a:p>
          <a:p>
            <a:r>
              <a:rPr lang="nb-NO" dirty="0" smtClean="0"/>
              <a:t>Alle møter ved </a:t>
            </a:r>
            <a:r>
              <a:rPr lang="nb-NO" dirty="0" err="1" smtClean="0"/>
              <a:t>startpaddocen</a:t>
            </a:r>
            <a:r>
              <a:rPr lang="nb-NO" dirty="0" smtClean="0"/>
              <a:t> til Sprint. Klær kan legges i dette området. </a:t>
            </a:r>
          </a:p>
          <a:p>
            <a:r>
              <a:rPr lang="nb-NO" dirty="0" smtClean="0"/>
              <a:t>Løperne loses til fellesstarten samlet ca. 10 min før start. </a:t>
            </a:r>
          </a:p>
          <a:p>
            <a:endParaRPr lang="nb-NO" dirty="0"/>
          </a:p>
          <a:p>
            <a:r>
              <a:rPr lang="nb-NO" dirty="0" smtClean="0"/>
              <a:t>Første pulje i hvert startfelt i hver klasse, går til skivenummer i henhold til </a:t>
            </a:r>
          </a:p>
          <a:p>
            <a:r>
              <a:rPr lang="nb-NO" dirty="0" smtClean="0"/>
              <a:t>startnummer ved første skyting. Deretter blir de henvist til plasser på standplass. </a:t>
            </a:r>
          </a:p>
          <a:p>
            <a:r>
              <a:rPr lang="nb-NO" dirty="0" smtClean="0"/>
              <a:t>Andre pulje i hver klasse blir henvist til </a:t>
            </a:r>
            <a:r>
              <a:rPr lang="nb-NO" dirty="0" err="1" smtClean="0"/>
              <a:t>skivenr</a:t>
            </a:r>
            <a:r>
              <a:rPr lang="nb-NO" dirty="0" smtClean="0"/>
              <a:t>. 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7250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innhold 2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840" t="1156" r="1681"/>
          <a:stretch/>
        </p:blipFill>
        <p:spPr>
          <a:xfrm>
            <a:off x="10027" y="-1"/>
            <a:ext cx="9120631" cy="6741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innhold 2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3521" t="11313" r="1917" b="12669"/>
          <a:stretch/>
        </p:blipFill>
        <p:spPr>
          <a:xfrm>
            <a:off x="-36512" y="19508"/>
            <a:ext cx="9175794" cy="6819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992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nUtIntern xmlns="aec5f570-5954-42b2-93f8-bbdf6252596e">Intern</InnUtIntern>
    <e390b8d06ece46449586677b864a8181 xmlns="aec5f570-5954-42b2-93f8-bbdf6252596e">
      <Terms xmlns="http://schemas.microsoft.com/office/infopath/2007/PartnerControls"/>
    </e390b8d06ece46449586677b864a8181>
    <TaxCatchAll xmlns="aec5f570-5954-42b2-93f8-bbdf6252596e"/>
    <_arFrist xmlns="aec5f570-5954-42b2-93f8-bbdf6252596e" xsi:nil="true"/>
    <m007437e3ff24ee3b6b1beda051d5beb xmlns="aec5f570-5954-42b2-93f8-bbdf6252596e">
      <Terms xmlns="http://schemas.microsoft.com/office/infopath/2007/PartnerControls"/>
    </m007437e3ff24ee3b6b1beda051d5beb>
    <_nifSaksbehandler xmlns="aec5f570-5954-42b2-93f8-bbdf6252596e">
      <UserInfo>
        <DisplayName/>
        <AccountId xsi:nil="true"/>
        <AccountType/>
      </UserInfo>
    </_nifSaksbehandler>
    <_nifDokumentstatus xmlns="aec5f570-5954-42b2-93f8-bbdf6252596e">Ubehandlet</_nifDokumentstatus>
    <_nifFra xmlns="aec5f570-5954-42b2-93f8-bbdf6252596e" xsi:nil="true"/>
    <_nifDokumenteier xmlns="aec5f570-5954-42b2-93f8-bbdf6252596e">
      <UserInfo>
        <DisplayName/>
        <AccountId xsi:nil="true"/>
        <AccountType/>
      </UserInfo>
    </_nifDokumenteier>
    <_nifDokumentbeskrivelse xmlns="aec5f570-5954-42b2-93f8-bbdf6252596e" xsi:nil="true"/>
    <_nifTil xmlns="aec5f570-5954-42b2-93f8-bbdf6252596e" xsi:nil="true"/>
    <AnonymEksternDeling xmlns="aec5f570-5954-42b2-93f8-bbdf6252596e">false</AnonymEksternDeling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89F515CEF38C6043B09A4EB0A2E09D6302006440A7B39DB6114284B657261C0D14FB008B8B83779E91614E80808800C5EB1C40" ma:contentTypeVersion="60" ma:contentTypeDescription="Opprett et nytt dokument." ma:contentTypeScope="" ma:versionID="a6a576e9ebf05c3d20fea4e2e3ea8cbc">
  <xsd:schema xmlns:xsd="http://www.w3.org/2001/XMLSchema" xmlns:xs="http://www.w3.org/2001/XMLSchema" xmlns:p="http://schemas.microsoft.com/office/2006/metadata/properties" xmlns:ns2="aec5f570-5954-42b2-93f8-bbdf6252596e" xmlns:ns3="80ab29e7-d7a0-4df1-be6d-d284d68559a9" targetNamespace="http://schemas.microsoft.com/office/2006/metadata/properties" ma:root="true" ma:fieldsID="366fa23f3179f158d8c13d8a6a7eca80" ns2:_="" ns3:_="">
    <xsd:import namespace="aec5f570-5954-42b2-93f8-bbdf6252596e"/>
    <xsd:import namespace="80ab29e7-d7a0-4df1-be6d-d284d68559a9"/>
    <xsd:element name="properties">
      <xsd:complexType>
        <xsd:sequence>
          <xsd:element name="documentManagement">
            <xsd:complexType>
              <xsd:all>
                <xsd:element ref="ns2:_nifDokumenteier" minOccurs="0"/>
                <xsd:element ref="ns2:_nifSaksbehandler" minOccurs="0"/>
                <xsd:element ref="ns2:_nifDokumentbeskrivelse" minOccurs="0"/>
                <xsd:element ref="ns2:_nifDokumentstatus" minOccurs="0"/>
                <xsd:element ref="ns2:InnUtIntern"/>
                <xsd:element ref="ns2:_arFrist" minOccurs="0"/>
                <xsd:element ref="ns2:_nifTil" minOccurs="0"/>
                <xsd:element ref="ns2:_nifFra" minOccurs="0"/>
                <xsd:element ref="ns2:m007437e3ff24ee3b6b1beda051d5beb" minOccurs="0"/>
                <xsd:element ref="ns2:TaxCatchAll" minOccurs="0"/>
                <xsd:element ref="ns2:TaxCatchAllLabel" minOccurs="0"/>
                <xsd:element ref="ns2:e390b8d06ece46449586677b864a8181" minOccurs="0"/>
                <xsd:element ref="ns2:AnonymEksternDeling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c5f570-5954-42b2-93f8-bbdf6252596e" elementFormDefault="qualified">
    <xsd:import namespace="http://schemas.microsoft.com/office/2006/documentManagement/types"/>
    <xsd:import namespace="http://schemas.microsoft.com/office/infopath/2007/PartnerControls"/>
    <xsd:element name="_nifDokumenteier" ma:index="2" nillable="true" ma:displayName="Dokumenteier" ma:hidden="true" ma:SearchPeopleOnly="false" ma:SharePointGroup="0" ma:internalName="_nifDokumentei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nifSaksbehandler" ma:index="3" nillable="true" ma:displayName="Saksbehandler" ma:SearchPeopleOnly="false" ma:SharePointGroup="0" ma:internalName="_nifSaksbehandl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nifDokumentbeskrivelse" ma:index="5" nillable="true" ma:displayName="Dokumentbeskrivelse" ma:internalName="_nifDokumentbeskrivelse">
      <xsd:simpleType>
        <xsd:restriction base="dms:Note">
          <xsd:maxLength value="255"/>
        </xsd:restriction>
      </xsd:simpleType>
    </xsd:element>
    <xsd:element name="_nifDokumentstatus" ma:index="6" nillable="true" ma:displayName="Dokumentstatus" ma:default="Ubehandlet" ma:internalName="_nifDokumentstatus" ma:readOnly="false">
      <xsd:simpleType>
        <xsd:restriction base="dms:Choice">
          <xsd:enumeration value="Ubehandlet"/>
          <xsd:enumeration value="Under arbeid"/>
          <xsd:enumeration value="Ferdig"/>
        </xsd:restriction>
      </xsd:simpleType>
    </xsd:element>
    <xsd:element name="InnUtIntern" ma:index="7" ma:displayName="Inn/Ut/Intern" ma:default="Intern" ma:format="Dropdown" ma:internalName="InnUtIntern">
      <xsd:simpleType>
        <xsd:restriction base="dms:Choice">
          <xsd:enumeration value="Innkommende"/>
          <xsd:enumeration value="Utgående"/>
          <xsd:enumeration value="Intern"/>
        </xsd:restriction>
      </xsd:simpleType>
    </xsd:element>
    <xsd:element name="_arFrist" ma:index="9" nillable="true" ma:displayName="Frist" ma:format="DateOnly" ma:internalName="_arFrist">
      <xsd:simpleType>
        <xsd:restriction base="dms:DateTime"/>
      </xsd:simpleType>
    </xsd:element>
    <xsd:element name="_nifTil" ma:index="10" nillable="true" ma:displayName="Til" ma:internalName="_nifTil">
      <xsd:simpleType>
        <xsd:restriction base="dms:Text"/>
      </xsd:simpleType>
    </xsd:element>
    <xsd:element name="_nifFra" ma:index="11" nillable="true" ma:displayName="Fra" ma:internalName="_nifFra">
      <xsd:simpleType>
        <xsd:restriction base="dms:Text"/>
      </xsd:simpleType>
    </xsd:element>
    <xsd:element name="m007437e3ff24ee3b6b1beda051d5beb" ma:index="16" nillable="true" ma:taxonomy="true" ma:internalName="m007437e3ff24ee3b6b1beda051d5beb" ma:taxonomyFieldName="Dokumentkategori" ma:displayName="Dokumentkategori" ma:default="" ma:fieldId="{6007437e-3ff2-4ee3-b6b1-beda051d5beb}" ma:sspId="f0e9ee77-ca26-4a69-aa98-c9b10d3d2018" ma:termSetId="67b1013f-a871-4d25-94e6-2d190b3db54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7" nillable="true" ma:displayName="Taxonomy Catch All Column" ma:hidden="true" ma:list="{50403f81-8aee-4f47-a14a-ec79d746b979}" ma:internalName="TaxCatchAll" ma:showField="CatchAllData" ma:web="80ab29e7-d7a0-4df1-be6d-d284d68559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8" nillable="true" ma:displayName="Taxonomy Catch All Column1" ma:hidden="true" ma:list="{50403f81-8aee-4f47-a14a-ec79d746b979}" ma:internalName="TaxCatchAllLabel" ma:readOnly="true" ma:showField="CatchAllDataLabel" ma:web="80ab29e7-d7a0-4df1-be6d-d284d68559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390b8d06ece46449586677b864a8181" ma:index="20" nillable="true" ma:taxonomy="true" ma:internalName="e390b8d06ece46449586677b864a8181" ma:taxonomyFieldName="OrgTilhorighet" ma:displayName="OrgTilhørighet" ma:readOnly="false" ma:default="" ma:fieldId="{e390b8d0-6ece-4644-9586-677b864a8181}" ma:sspId="f0e9ee77-ca26-4a69-aa98-c9b10d3d2018" ma:termSetId="12ccf01c-bc00-485e-8479-20ef31869011" ma:anchorId="b89e662b-c5a0-4f18-8bb7-b431aa465976" ma:open="false" ma:isKeyword="false">
      <xsd:complexType>
        <xsd:sequence>
          <xsd:element ref="pc:Terms" minOccurs="0" maxOccurs="1"/>
        </xsd:sequence>
      </xsd:complexType>
    </xsd:element>
    <xsd:element name="AnonymEksternDeling" ma:index="22" nillable="true" ma:displayName="Anonym Ekstern Deling" ma:default="0" ma:internalName="AnonymEksternDeling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ab29e7-d7a0-4df1-be6d-d284d68559a9" elementFormDefault="qualified">
    <xsd:import namespace="http://schemas.microsoft.com/office/2006/documentManagement/types"/>
    <xsd:import namespace="http://schemas.microsoft.com/office/infopath/2007/PartnerControls"/>
    <xsd:element name="_dlc_DocId" ma:index="23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24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Innholdstype"/>
        <xsd:element ref="dc:title" minOccurs="0" maxOccurs="1" ma:index="1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3E556C-6E37-4C51-9EEA-D432E95F201B}">
  <ds:schemaRefs>
    <ds:schemaRef ds:uri="80ab29e7-d7a0-4df1-be6d-d284d68559a9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aec5f570-5954-42b2-93f8-bbdf6252596e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757B7BD-7937-4FB7-9ACC-594A9584FF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c5f570-5954-42b2-93f8-bbdf6252596e"/>
    <ds:schemaRef ds:uri="80ab29e7-d7a0-4df1-be6d-d284d68559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419</Words>
  <Application>Microsoft Office PowerPoint</Application>
  <PresentationFormat>Skjermfremvisning (4:3)</PresentationFormat>
  <Paragraphs>157</Paragraphs>
  <Slides>23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27" baseType="lpstr">
      <vt:lpstr>ＭＳ Ｐゴシック</vt:lpstr>
      <vt:lpstr>Arial</vt:lpstr>
      <vt:lpstr>Calibri</vt:lpstr>
      <vt:lpstr>Office-tema</vt:lpstr>
      <vt:lpstr>VELKOMMEN TIL SIMOSTRANDA</vt:lpstr>
      <vt:lpstr>SAKSLISTE FOR LAGLEDERMØTET</vt:lpstr>
      <vt:lpstr>OFFISIELL ÅPNING AV MØTET</vt:lpstr>
      <vt:lpstr>OPPROP</vt:lpstr>
      <vt:lpstr>VALG AV RENNJURY FORMIDDAG</vt:lpstr>
      <vt:lpstr>VALG AV RENNJURY ETTERMIDDAG</vt:lpstr>
      <vt:lpstr>TEKNISK BRIEF</vt:lpstr>
      <vt:lpstr>PowerPoint-presentasjon</vt:lpstr>
      <vt:lpstr>PowerPoint-presentasjon</vt:lpstr>
      <vt:lpstr>TIDSPROGRAM – Fredag Fellesstart</vt:lpstr>
      <vt:lpstr>TIDSPROGRAM - Lørdag Sprint</vt:lpstr>
      <vt:lpstr> Premie og blomsterseremoni</vt:lpstr>
      <vt:lpstr>LØYPER</vt:lpstr>
      <vt:lpstr>LØYPEKART - Oransje 1500m</vt:lpstr>
      <vt:lpstr>LØYPEKART - Rød 2000m</vt:lpstr>
      <vt:lpstr>LØYPEKART - Grønn 2500m</vt:lpstr>
      <vt:lpstr>LØYPEKART - Gul 3000m</vt:lpstr>
      <vt:lpstr>LØYPEKART - Blå 3300m</vt:lpstr>
      <vt:lpstr>TD’s KOMMENTAR</vt:lpstr>
      <vt:lpstr>INFO FRA NSSF</vt:lpstr>
      <vt:lpstr>VÆRVARSEL</vt:lpstr>
      <vt:lpstr>ANDRE SAKER</vt:lpstr>
      <vt:lpstr>TAKK FOR OPPMERKSOMHETEN</vt:lpstr>
    </vt:vector>
  </TitlesOfParts>
  <Company>NIF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stedsnavn og arrangementsnavn  Eks: Velkommen til Mo i Rana og DNB Cup 4/ Statkraft Junior Cup 3</dc:title>
  <dc:creator>us-vero</dc:creator>
  <cp:lastModifiedBy>Solum, Heidi</cp:lastModifiedBy>
  <cp:revision>308</cp:revision>
  <cp:lastPrinted>2018-02-01T10:16:42Z</cp:lastPrinted>
  <dcterms:created xsi:type="dcterms:W3CDTF">2012-11-25T20:32:56Z</dcterms:created>
  <dcterms:modified xsi:type="dcterms:W3CDTF">2018-02-02T05:14:24Z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0x01010089F515CEF38C6043B09A4EB0A2E09D6302006440A7B39DB6114284B657261C0D14FB008B8B83779E91614E80808800C5EB1C40</vt:lpwstr>
  </property>
</Properties>
</file>